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slideLayouts/slideLayout3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740" r:id="rId1"/>
    <p:sldMasterId id="2147483739" r:id="rId2"/>
    <p:sldMasterId id="2147483700" r:id="rId3"/>
    <p:sldMasterId id="2147483708" r:id="rId4"/>
    <p:sldMasterId id="2147483716" r:id="rId5"/>
    <p:sldMasterId id="2147483732" r:id="rId6"/>
    <p:sldMasterId id="2147483724" r:id="rId7"/>
    <p:sldMasterId id="2147483685" r:id="rId8"/>
  </p:sldMasterIdLst>
  <p:notesMasterIdLst>
    <p:notesMasterId r:id="rId43"/>
  </p:notesMasterIdLst>
  <p:sldIdLst>
    <p:sldId id="357" r:id="rId9"/>
    <p:sldId id="360" r:id="rId10"/>
    <p:sldId id="362" r:id="rId11"/>
    <p:sldId id="363" r:id="rId12"/>
    <p:sldId id="436" r:id="rId13"/>
    <p:sldId id="432" r:id="rId14"/>
    <p:sldId id="369" r:id="rId15"/>
    <p:sldId id="385" r:id="rId16"/>
    <p:sldId id="384" r:id="rId17"/>
    <p:sldId id="437" r:id="rId18"/>
    <p:sldId id="418" r:id="rId19"/>
    <p:sldId id="423" r:id="rId20"/>
    <p:sldId id="424" r:id="rId21"/>
    <p:sldId id="425" r:id="rId22"/>
    <p:sldId id="421" r:id="rId23"/>
    <p:sldId id="422" r:id="rId24"/>
    <p:sldId id="439" r:id="rId25"/>
    <p:sldId id="440" r:id="rId26"/>
    <p:sldId id="433" r:id="rId27"/>
    <p:sldId id="434" r:id="rId28"/>
    <p:sldId id="435" r:id="rId29"/>
    <p:sldId id="394" r:id="rId30"/>
    <p:sldId id="403" r:id="rId31"/>
    <p:sldId id="388" r:id="rId32"/>
    <p:sldId id="413" r:id="rId33"/>
    <p:sldId id="373" r:id="rId34"/>
    <p:sldId id="427" r:id="rId35"/>
    <p:sldId id="397" r:id="rId36"/>
    <p:sldId id="414" r:id="rId37"/>
    <p:sldId id="412" r:id="rId38"/>
    <p:sldId id="438" r:id="rId39"/>
    <p:sldId id="408" r:id="rId40"/>
    <p:sldId id="430" r:id="rId41"/>
    <p:sldId id="441" r:id="rId42"/>
  </p:sldIdLst>
  <p:sldSz cx="9144000" cy="6858000" type="screen4x3"/>
  <p:notesSz cx="6794500" cy="9931400"/>
  <p:embeddedFontLst>
    <p:embeddedFont>
      <p:font typeface="Verdana" panose="020B0604030504040204" pitchFamily="34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Batang" panose="02030600000101010101" pitchFamily="18" charset="-127"/>
      <p:regular r:id="rId52"/>
    </p:embeddedFont>
    <p:embeddedFont>
      <p:font typeface="Caviar Dreams" panose="020B0604020202020204" charset="0"/>
      <p:regular r:id="rId53"/>
      <p:bold r:id="rId54"/>
      <p:italic r:id="rId55"/>
      <p:boldItalic r:id="rId56"/>
    </p:embeddedFont>
    <p:embeddedFont>
      <p:font typeface="CordiaUPC" panose="020B0304020202020204" pitchFamily="34" charset="-34"/>
      <p:regular r:id="rId57"/>
      <p:bold r:id="rId58"/>
      <p:italic r:id="rId59"/>
      <p:boldItalic r:id="rId60"/>
    </p:embeddedFont>
    <p:embeddedFont>
      <p:font typeface="That's Font Folks!" panose="020B0604020202020204" charset="0"/>
      <p:italic r:id="rId61"/>
    </p:embeddedFont>
    <p:embeddedFont>
      <p:font typeface="ＭＳ Ｐゴシック" panose="020B0600070205080204" pitchFamily="34" charset="-128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89698" autoAdjust="0"/>
  </p:normalViewPr>
  <p:slideViewPr>
    <p:cSldViewPr>
      <p:cViewPr varScale="1">
        <p:scale>
          <a:sx n="66" d="100"/>
          <a:sy n="66" d="100"/>
        </p:scale>
        <p:origin x="-152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16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font" Target="fonts/font18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font" Target="fonts/font3.fntdata"/><Relationship Id="rId5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5FC74-85CE-4805-9085-8CC296892340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963"/>
            <a:ext cx="5435600" cy="39100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FD7CC-289E-4E66-A93F-1502241B4FC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548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FD7CC-289E-4E66-A93F-1502241B4FCD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5199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4663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5110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5110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5110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5110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5110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5110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5110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5110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49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FD7CC-289E-4E66-A93F-1502241B4FC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3855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2574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2574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6116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E0001B"/>
              </a:buClr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FD7CC-289E-4E66-A93F-1502241B4FCD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9425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3935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3935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30793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2027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5704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60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49BDFEF-BC95-B744-91FA-F6E7EAFF3812}" type="slidenum">
              <a:rPr lang="nl-NL" sz="1200">
                <a:latin typeface="Calibri" charset="0"/>
              </a:rPr>
              <a:pPr eaLnBrk="1" hangingPunct="1"/>
              <a:t>29</a:t>
            </a:fld>
            <a:endParaRPr lang="nl-NL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64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587500" y="1006475"/>
            <a:ext cx="4595813" cy="3448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85863" y="4787900"/>
            <a:ext cx="5407025" cy="38258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85725" indent="-85725" eaLnBrk="1">
              <a:lnSpc>
                <a:spcPct val="93000"/>
              </a:lnSpc>
              <a:spcBef>
                <a:spcPct val="0"/>
              </a:spcBef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altLang="nl-BE" dirty="0"/>
          </a:p>
        </p:txBody>
      </p:sp>
    </p:spTree>
    <p:extLst>
      <p:ext uri="{BB962C8B-B14F-4D97-AF65-F5344CB8AC3E}">
        <p14:creationId xmlns:p14="http://schemas.microsoft.com/office/powerpoint/2010/main" val="10146011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60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49BDFEF-BC95-B744-91FA-F6E7EAFF3812}" type="slidenum">
              <a:rPr lang="nl-NL" sz="1200">
                <a:latin typeface="Calibri" charset="0"/>
              </a:rPr>
              <a:pPr eaLnBrk="1" hangingPunct="1"/>
              <a:t>30</a:t>
            </a:fld>
            <a:endParaRPr lang="nl-NL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64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60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49BDFEF-BC95-B744-91FA-F6E7EAFF3812}" type="slidenum">
              <a:rPr lang="nl-NL" sz="1200">
                <a:latin typeface="Calibri" charset="0"/>
              </a:rPr>
              <a:pPr eaLnBrk="1" hangingPunct="1"/>
              <a:t>31</a:t>
            </a:fld>
            <a:endParaRPr lang="nl-NL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64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60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49BDFEF-BC95-B744-91FA-F6E7EAFF3812}" type="slidenum">
              <a:rPr lang="nl-NL" sz="1200">
                <a:latin typeface="Calibri" charset="0"/>
              </a:rPr>
              <a:pPr eaLnBrk="1" hangingPunct="1"/>
              <a:t>32</a:t>
            </a:fld>
            <a:endParaRPr lang="nl-NL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642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60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49BDFEF-BC95-B744-91FA-F6E7EAFF3812}" type="slidenum">
              <a:rPr lang="nl-NL" sz="1200">
                <a:latin typeface="Calibri" charset="0"/>
              </a:rPr>
              <a:pPr eaLnBrk="1" hangingPunct="1"/>
              <a:t>33</a:t>
            </a:fld>
            <a:endParaRPr lang="nl-NL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64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/>
          <p:cNvSpPr txBox="1">
            <a:spLocks noChangeArrowheads="1"/>
          </p:cNvSpPr>
          <p:nvPr/>
        </p:nvSpPr>
        <p:spPr bwMode="auto">
          <a:xfrm>
            <a:off x="1587500" y="1006475"/>
            <a:ext cx="4595813" cy="3448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endParaRPr lang="nl-BE" altLang="nl-BE"/>
          </a:p>
        </p:txBody>
      </p:sp>
      <p:sp>
        <p:nvSpPr>
          <p:cNvPr id="409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1185863" y="4787900"/>
            <a:ext cx="5407025" cy="38258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85725" indent="-85725" eaLnBrk="1">
              <a:lnSpc>
                <a:spcPct val="93000"/>
              </a:lnSpc>
              <a:spcBef>
                <a:spcPct val="0"/>
              </a:spcBef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altLang="nl-BE" dirty="0"/>
          </a:p>
        </p:txBody>
      </p:sp>
    </p:spTree>
    <p:extLst>
      <p:ext uri="{BB962C8B-B14F-4D97-AF65-F5344CB8AC3E}">
        <p14:creationId xmlns:p14="http://schemas.microsoft.com/office/powerpoint/2010/main" val="4049482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4663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4663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1033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5110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49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32117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371600" y="5410200"/>
            <a:ext cx="6705600" cy="1219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4800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374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95399"/>
            <a:ext cx="5486400" cy="3432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167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657600"/>
            <a:ext cx="7086600" cy="1317625"/>
          </a:xfrm>
        </p:spPr>
        <p:txBody>
          <a:bodyPr/>
          <a:lstStyle>
            <a:lvl1pPr algn="ctr">
              <a:defRPr sz="5400" b="0">
                <a:solidFill>
                  <a:schemeClr val="bg2"/>
                </a:solidFill>
                <a:latin typeface="That's Font Folks!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4876800"/>
            <a:ext cx="6400800" cy="769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641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39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95399"/>
            <a:ext cx="5486400" cy="3432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277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3505200"/>
            <a:ext cx="7086600" cy="1317625"/>
          </a:xfrm>
        </p:spPr>
        <p:txBody>
          <a:bodyPr/>
          <a:lstStyle>
            <a:lvl1pPr algn="ctr">
              <a:defRPr sz="5400" b="0">
                <a:solidFill>
                  <a:schemeClr val="bg2"/>
                </a:solidFill>
                <a:latin typeface="That's Font Folks!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53000"/>
            <a:ext cx="6400800" cy="769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087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>
            <a:lvl1pPr algn="l">
              <a:defRPr sz="4800" b="0">
                <a:solidFill>
                  <a:schemeClr val="bg1"/>
                </a:solidFill>
                <a:latin typeface="That's Font Folks!" panose="03050500040606010104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6800" y="0"/>
            <a:ext cx="457200" cy="380999"/>
          </a:xfrm>
        </p:spPr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88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222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74688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aviar Dream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aviar Dream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575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06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7"/>
            <a:ext cx="6705600" cy="792163"/>
          </a:xfrm>
        </p:spPr>
        <p:txBody>
          <a:bodyPr/>
          <a:lstStyle>
            <a:lvl1pPr algn="l">
              <a:defRPr sz="4800" b="1">
                <a:solidFill>
                  <a:srgbClr val="FF0000"/>
                </a:solidFill>
                <a:latin typeface="That's Font Folks!" panose="03050500040606010104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3/24/2017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399" y="6374730"/>
            <a:ext cx="2057401" cy="365125"/>
          </a:xfrm>
          <a:prstGeom prst="rect">
            <a:avLst/>
          </a:prstGeo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76365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546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95399"/>
            <a:ext cx="5486400" cy="3432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234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3505200"/>
            <a:ext cx="7086600" cy="1317625"/>
          </a:xfrm>
        </p:spPr>
        <p:txBody>
          <a:bodyPr/>
          <a:lstStyle>
            <a:lvl1pPr algn="ctr">
              <a:defRPr sz="5400" b="0">
                <a:solidFill>
                  <a:schemeClr val="bg2"/>
                </a:solidFill>
                <a:latin typeface="That's Font Folks!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53000"/>
            <a:ext cx="6400800" cy="769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065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>
            <a:lvl1pPr algn="l">
              <a:defRPr sz="4800" b="0">
                <a:solidFill>
                  <a:schemeClr val="accent2"/>
                </a:solidFill>
                <a:latin typeface="That's Font Folks!" panose="03050500040606010104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6800" y="0"/>
            <a:ext cx="457200" cy="380999"/>
          </a:xfrm>
        </p:spPr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211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347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74688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aviar Dream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aviar Dream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10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36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460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3505200"/>
            <a:ext cx="7086600" cy="1317625"/>
          </a:xfrm>
        </p:spPr>
        <p:txBody>
          <a:bodyPr/>
          <a:lstStyle>
            <a:lvl1pPr algn="ctr">
              <a:defRPr sz="5400" b="0">
                <a:solidFill>
                  <a:schemeClr val="accent2"/>
                </a:solidFill>
                <a:latin typeface="That's Font Folks!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53000"/>
            <a:ext cx="6400800" cy="769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779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>
            <a:lvl1pPr algn="l">
              <a:defRPr sz="4800" b="0">
                <a:solidFill>
                  <a:schemeClr val="accent2"/>
                </a:solidFill>
                <a:latin typeface="That's Font Folks!" panose="03050500040606010104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6800" y="0"/>
            <a:ext cx="457200" cy="380999"/>
          </a:xfrm>
        </p:spPr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066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746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3/24/2017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41558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77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74688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aviar Dream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aviar Dream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946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433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641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95399"/>
            <a:ext cx="5486400" cy="3432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615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5264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0B9EBA-4E88-4CA2-ADC1-D4C4319FEC78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EA6C42-3CCD-40FD-AAC9-D66C02877ED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4840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0044" y="3886200"/>
            <a:ext cx="7086600" cy="1317625"/>
          </a:xfrm>
        </p:spPr>
        <p:txBody>
          <a:bodyPr/>
          <a:lstStyle>
            <a:lvl1pPr algn="ctr">
              <a:defRPr sz="5400" b="0">
                <a:solidFill>
                  <a:schemeClr val="bg2"/>
                </a:solidFill>
                <a:latin typeface="That's Font Folks!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57800"/>
            <a:ext cx="6400800" cy="769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689" y="0"/>
            <a:ext cx="9141311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585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>
            <a:lvl1pPr algn="l">
              <a:defRPr sz="4800" b="0">
                <a:solidFill>
                  <a:srgbClr val="FF0000"/>
                </a:solidFill>
                <a:latin typeface="That's Font Folks!" panose="03050500040606010104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6800" y="0"/>
            <a:ext cx="457200" cy="380999"/>
          </a:xfrm>
        </p:spPr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995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958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74688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aviar Dream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aviar Dream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835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806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9" Type="http://schemas.openxmlformats.org/officeDocument/2006/relationships/image" Target="../media/image6.png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ichiels\Dropbox\7Sprong PR\2015-2016\Stylesheets\Slide Background\PPT_slides_background4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/>
        </p:blipFill>
        <p:spPr bwMode="auto">
          <a:xfrm>
            <a:off x="19050" y="55075"/>
            <a:ext cx="91440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4958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10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5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b="0" kern="1200">
          <a:solidFill>
            <a:srgbClr val="FF0000"/>
          </a:solidFill>
          <a:latin typeface="That's Font Folks!" panose="03050500040606010104" pitchFamily="66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"/>
        <a:defRPr sz="2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»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ichiels\Dropbox\7Sprong PR\2015-2016\Stylesheets\Slide Background\PPT_slides_background4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9163050" cy="687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03034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ichiels\Dropbox\7Sprong PR\2015-2016\Stylesheets\Slide Background\PPT_slides_background2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0"/>
            <a:ext cx="457200" cy="380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7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800" b="0" kern="1200">
          <a:solidFill>
            <a:srgbClr val="FF0000"/>
          </a:solidFill>
          <a:latin typeface="That's Font Folks!" panose="03050500040606010104" pitchFamily="66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"/>
        <a:defRPr sz="2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»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chiels\Dropbox\7Sprong PR\2015-2016\Stylesheets\Slide Background\PPT_slides_background3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099" y="1"/>
            <a:ext cx="9182099" cy="688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0"/>
            <a:ext cx="457200" cy="380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767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4" r:id="rId2"/>
    <p:sldLayoutId id="2147483715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800" b="0" kern="1200">
          <a:solidFill>
            <a:srgbClr val="FF0000"/>
          </a:solidFill>
          <a:latin typeface="That's Font Folks!" panose="03050500040606010104" pitchFamily="66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"/>
        <a:defRPr sz="2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»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ichiels\Dropbox\7Sprong PR\2015-2016\Stylesheets\Slide Background\PPT_slides_background5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0"/>
            <a:ext cx="457200" cy="380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21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800" b="0" kern="1200">
          <a:solidFill>
            <a:schemeClr val="bg1"/>
          </a:solidFill>
          <a:latin typeface="That's Font Folks!" panose="03050500040606010104" pitchFamily="66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"/>
        <a:defRPr sz="28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4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»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ichiels\Dropbox\7Sprong PR\2015-2016\Stylesheets\Slide Background\PPT_slides_background7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0"/>
            <a:ext cx="457200" cy="380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466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800" b="0" kern="1200">
          <a:solidFill>
            <a:schemeClr val="accent2"/>
          </a:solidFill>
          <a:latin typeface="That's Font Folks!" panose="03050500040606010104" pitchFamily="66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"/>
        <a:defRPr sz="28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4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»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michiels\Dropbox\7Sprong PR\2015-2016\Stylesheets\Slide Background\PPT_slides_background6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099" y="1"/>
            <a:ext cx="9182099" cy="688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0"/>
            <a:ext cx="457200" cy="380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40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800" b="0" kern="1200">
          <a:solidFill>
            <a:schemeClr val="accent2"/>
          </a:solidFill>
          <a:latin typeface="That's Font Folks!" panose="03050500040606010104" pitchFamily="66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"/>
        <a:defRPr sz="28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4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»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600" b="0" kern="1200">
          <a:solidFill>
            <a:schemeClr val="bg1"/>
          </a:solidFill>
          <a:latin typeface="Caviar Dreams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"/>
        <a:defRPr sz="3200" kern="1200">
          <a:solidFill>
            <a:schemeClr val="tx1"/>
          </a:solidFill>
          <a:latin typeface="Caviar Dreams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viar Dreams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viar Dreams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viar Dreams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viar Dreams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457200"/>
            <a:ext cx="8458200" cy="1905000"/>
          </a:xfrm>
        </p:spPr>
        <p:txBody>
          <a:bodyPr/>
          <a:lstStyle/>
          <a:p>
            <a:r>
              <a:rPr lang="en-US" dirty="0" err="1">
                <a:latin typeface="+mn-lt"/>
                <a:ea typeface="Batang" panose="02030600000101010101" pitchFamily="18" charset="-127"/>
              </a:rPr>
              <a:t>i</a:t>
            </a:r>
            <a:r>
              <a:rPr lang="en-US" noProof="0" dirty="0" err="1" smtClean="0">
                <a:latin typeface="+mn-lt"/>
                <a:ea typeface="Batang" panose="02030600000101010101" pitchFamily="18" charset="-127"/>
              </a:rPr>
              <a:t>ncreasing</a:t>
            </a:r>
            <a:r>
              <a:rPr lang="en-US" noProof="0" dirty="0" smtClean="0">
                <a:latin typeface="+mn-lt"/>
                <a:ea typeface="Batang" panose="02030600000101010101" pitchFamily="18" charset="-127"/>
              </a:rPr>
              <a:t> transparency  through  </a:t>
            </a:r>
            <a:br>
              <a:rPr lang="en-US" noProof="0" dirty="0" smtClean="0">
                <a:latin typeface="+mn-lt"/>
                <a:ea typeface="Batang" panose="02030600000101010101" pitchFamily="18" charset="-127"/>
              </a:rPr>
            </a:br>
            <a:r>
              <a:rPr lang="en-US" noProof="0" dirty="0" smtClean="0">
                <a:latin typeface="+mn-lt"/>
                <a:ea typeface="Batang" panose="02030600000101010101" pitchFamily="18" charset="-127"/>
              </a:rPr>
              <a:t>a multiverse analysis</a:t>
            </a:r>
            <a:endParaRPr lang="en-US" noProof="0" dirty="0">
              <a:latin typeface="+mn-lt"/>
              <a:ea typeface="Batang" panose="02030600000101010101" pitchFamily="18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33400" y="2895600"/>
            <a:ext cx="8153400" cy="381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nl-BE" sz="1600" noProof="0" dirty="0" smtClean="0">
              <a:latin typeface="+mn-lt"/>
            </a:endParaRPr>
          </a:p>
          <a:p>
            <a:pPr marL="0" indent="0" algn="ctr">
              <a:buNone/>
            </a:pPr>
            <a:endParaRPr lang="nl-BE" sz="1600" noProof="0" dirty="0" smtClean="0">
              <a:latin typeface="+mn-lt"/>
            </a:endParaRPr>
          </a:p>
          <a:p>
            <a:pPr marL="0" indent="0" algn="ctr">
              <a:buNone/>
            </a:pPr>
            <a:endParaRPr lang="nl-BE" sz="1600" noProof="0" dirty="0" smtClean="0">
              <a:latin typeface="+mn-lt"/>
            </a:endParaRPr>
          </a:p>
          <a:p>
            <a:pPr marL="0" indent="0" algn="ctr">
              <a:buNone/>
            </a:pPr>
            <a:r>
              <a:rPr lang="nl-BE" sz="1600" noProof="0" dirty="0" smtClean="0">
                <a:latin typeface="+mn-lt"/>
              </a:rPr>
              <a:t>wolf </a:t>
            </a:r>
            <a:r>
              <a:rPr lang="nl-BE" sz="1600" noProof="0" dirty="0" err="1" smtClean="0">
                <a:latin typeface="+mn-lt"/>
              </a:rPr>
              <a:t>vanpaemel</a:t>
            </a:r>
            <a:endParaRPr lang="nl-BE" sz="1600" noProof="0" dirty="0" smtClean="0">
              <a:latin typeface="+mn-lt"/>
            </a:endParaRPr>
          </a:p>
          <a:p>
            <a:pPr marL="0" indent="0" algn="ctr">
              <a:buNone/>
            </a:pPr>
            <a:r>
              <a:rPr lang="en-US" sz="1600" dirty="0">
                <a:latin typeface="+mn-lt"/>
              </a:rPr>
              <a:t>university of </a:t>
            </a:r>
            <a:r>
              <a:rPr lang="en-US" sz="1600" dirty="0" err="1">
                <a:latin typeface="+mn-lt"/>
              </a:rPr>
              <a:t>leuven</a:t>
            </a:r>
            <a:endParaRPr lang="en-US" sz="1600" noProof="0" dirty="0" smtClean="0">
              <a:latin typeface="+mn-lt"/>
            </a:endParaRPr>
          </a:p>
          <a:p>
            <a:endParaRPr lang="en-US" sz="1600" noProof="0" dirty="0" smtClean="0">
              <a:latin typeface="+mn-lt"/>
            </a:endParaRPr>
          </a:p>
          <a:p>
            <a:pPr marL="0" indent="0" algn="ctr">
              <a:buNone/>
            </a:pPr>
            <a:r>
              <a:rPr lang="nl-BE" sz="1600" dirty="0" err="1" smtClean="0">
                <a:latin typeface="+mn-lt"/>
              </a:rPr>
              <a:t>with</a:t>
            </a:r>
            <a:r>
              <a:rPr lang="nl-BE" sz="1600" dirty="0" smtClean="0">
                <a:latin typeface="+mn-lt"/>
              </a:rPr>
              <a:t> </a:t>
            </a:r>
            <a:r>
              <a:rPr lang="nl-BE" sz="1600" dirty="0" err="1" smtClean="0">
                <a:latin typeface="+mn-lt"/>
              </a:rPr>
              <a:t>sara</a:t>
            </a:r>
            <a:r>
              <a:rPr lang="nl-BE" sz="1600" dirty="0" smtClean="0">
                <a:latin typeface="+mn-lt"/>
              </a:rPr>
              <a:t> </a:t>
            </a:r>
            <a:r>
              <a:rPr lang="nl-BE" sz="1600" dirty="0" err="1" smtClean="0">
                <a:latin typeface="+mn-lt"/>
              </a:rPr>
              <a:t>steegen</a:t>
            </a:r>
            <a:r>
              <a:rPr lang="nl-BE" sz="1600" dirty="0" smtClean="0">
                <a:latin typeface="+mn-lt"/>
              </a:rPr>
              <a:t>, </a:t>
            </a:r>
            <a:r>
              <a:rPr lang="nl-BE" sz="1600" dirty="0" err="1" smtClean="0">
                <a:latin typeface="+mn-lt"/>
              </a:rPr>
              <a:t>francis</a:t>
            </a:r>
            <a:r>
              <a:rPr lang="nl-BE" sz="1600" dirty="0" smtClean="0">
                <a:latin typeface="+mn-lt"/>
              </a:rPr>
              <a:t> </a:t>
            </a:r>
            <a:r>
              <a:rPr lang="nl-BE" sz="1600" dirty="0" err="1" smtClean="0">
                <a:latin typeface="+mn-lt"/>
              </a:rPr>
              <a:t>tuerlinckx</a:t>
            </a:r>
            <a:r>
              <a:rPr lang="nl-BE" sz="1600" dirty="0" smtClean="0">
                <a:latin typeface="+mn-lt"/>
              </a:rPr>
              <a:t> </a:t>
            </a:r>
            <a:r>
              <a:rPr lang="nl-BE" sz="1600" dirty="0" err="1" smtClean="0">
                <a:latin typeface="+mn-lt"/>
              </a:rPr>
              <a:t>and</a:t>
            </a:r>
            <a:r>
              <a:rPr lang="nl-BE" sz="1600" dirty="0" smtClean="0">
                <a:latin typeface="+mn-lt"/>
              </a:rPr>
              <a:t> </a:t>
            </a:r>
            <a:r>
              <a:rPr lang="nl-BE" sz="1600" dirty="0" err="1" smtClean="0">
                <a:latin typeface="+mn-lt"/>
              </a:rPr>
              <a:t>andrew</a:t>
            </a:r>
            <a:r>
              <a:rPr lang="nl-BE" sz="1600" dirty="0" smtClean="0">
                <a:latin typeface="+mn-lt"/>
              </a:rPr>
              <a:t> </a:t>
            </a:r>
            <a:r>
              <a:rPr lang="nl-BE" sz="1600" dirty="0" err="1" smtClean="0">
                <a:latin typeface="+mn-lt"/>
              </a:rPr>
              <a:t>gelman</a:t>
            </a:r>
            <a:endParaRPr lang="en-US" sz="1600" dirty="0" smtClean="0">
              <a:latin typeface="+mn-lt"/>
            </a:endParaRPr>
          </a:p>
          <a:p>
            <a:pPr marL="0" indent="0" algn="ctr">
              <a:buNone/>
            </a:pPr>
            <a:endParaRPr lang="en-US" sz="1600" dirty="0" smtClean="0">
              <a:latin typeface="+mn-lt"/>
            </a:endParaRPr>
          </a:p>
          <a:p>
            <a:pPr marL="0" indent="0" algn="ctr">
              <a:buNone/>
            </a:pPr>
            <a:r>
              <a:rPr lang="en-US" sz="1600" dirty="0" smtClean="0">
                <a:latin typeface="+mn-lt"/>
              </a:rPr>
              <a:t>ICPS</a:t>
            </a:r>
          </a:p>
          <a:p>
            <a:pPr marL="0" indent="0" algn="ctr">
              <a:buNone/>
            </a:pPr>
            <a:r>
              <a:rPr lang="en-US" sz="1600" dirty="0">
                <a:latin typeface="+mn-lt"/>
              </a:rPr>
              <a:t>s</a:t>
            </a:r>
            <a:r>
              <a:rPr lang="en-US" sz="1600" dirty="0" smtClean="0">
                <a:latin typeface="+mn-lt"/>
              </a:rPr>
              <a:t>ymposium on pre-</a:t>
            </a:r>
            <a:r>
              <a:rPr lang="en-US" sz="1600" dirty="0">
                <a:latin typeface="+mn-lt"/>
              </a:rPr>
              <a:t>r</a:t>
            </a:r>
            <a:r>
              <a:rPr lang="en-US" sz="1600" dirty="0" smtClean="0">
                <a:latin typeface="+mn-lt"/>
              </a:rPr>
              <a:t>egistration </a:t>
            </a:r>
            <a:r>
              <a:rPr lang="en-US" sz="1600" dirty="0">
                <a:latin typeface="+mn-lt"/>
              </a:rPr>
              <a:t>and </a:t>
            </a:r>
            <a:r>
              <a:rPr lang="en-US" sz="1600" dirty="0" smtClean="0">
                <a:latin typeface="+mn-lt"/>
              </a:rPr>
              <a:t>full transparency </a:t>
            </a:r>
            <a:r>
              <a:rPr lang="en-US" sz="1600" dirty="0">
                <a:latin typeface="+mn-lt"/>
              </a:rPr>
              <a:t>in </a:t>
            </a:r>
            <a:r>
              <a:rPr lang="en-US" sz="1600" dirty="0" smtClean="0">
                <a:latin typeface="+mn-lt"/>
              </a:rPr>
              <a:t>psychological science</a:t>
            </a:r>
            <a:endParaRPr lang="en-US" sz="1600" dirty="0" smtClean="0">
              <a:latin typeface="+mn-lt"/>
            </a:endParaRPr>
          </a:p>
          <a:p>
            <a:pPr marL="0" indent="0" algn="ctr">
              <a:buNone/>
            </a:pPr>
            <a:r>
              <a:rPr lang="en-US" sz="1600" dirty="0" smtClean="0">
                <a:latin typeface="+mn-lt"/>
              </a:rPr>
              <a:t>march </a:t>
            </a:r>
            <a:r>
              <a:rPr lang="en-US" sz="1600" dirty="0" smtClean="0">
                <a:latin typeface="+mn-lt"/>
              </a:rPr>
              <a:t>25th </a:t>
            </a:r>
            <a:r>
              <a:rPr lang="en-US" sz="1600" dirty="0" smtClean="0">
                <a:latin typeface="+mn-lt"/>
              </a:rPr>
              <a:t>2017 </a:t>
            </a:r>
          </a:p>
          <a:p>
            <a:pPr marL="0" indent="0" algn="ctr">
              <a:buNone/>
            </a:pPr>
            <a:r>
              <a:rPr lang="en-US" sz="1600" dirty="0" err="1" smtClean="0">
                <a:latin typeface="+mn-lt"/>
              </a:rPr>
              <a:t>vienna</a:t>
            </a:r>
            <a:endParaRPr lang="en-US" sz="1600" dirty="0" smtClean="0">
              <a:latin typeface="+mn-lt"/>
            </a:endParaRPr>
          </a:p>
          <a:p>
            <a:pPr marL="0" indent="0">
              <a:buNone/>
            </a:pPr>
            <a:endParaRPr lang="nl-BE" sz="1600" dirty="0" smtClean="0">
              <a:latin typeface="+mn-lt"/>
            </a:endParaRPr>
          </a:p>
          <a:p>
            <a:pPr marL="0" indent="0">
              <a:buNone/>
            </a:pPr>
            <a:endParaRPr lang="en-US" sz="1600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918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3000"/>
          </a:xfrm>
        </p:spPr>
        <p:txBody>
          <a:bodyPr>
            <a:normAutofit/>
          </a:bodyPr>
          <a:lstStyle/>
          <a:p>
            <a:pPr lvl="0">
              <a:buClr>
                <a:srgbClr val="E0001B"/>
              </a:buClr>
            </a:pP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there’s nothing wrong with constructing data per se</a:t>
            </a:r>
          </a:p>
          <a:p>
            <a:pPr lvl="0">
              <a:buClr>
                <a:srgbClr val="E0001B"/>
              </a:buClr>
            </a:pPr>
            <a:endParaRPr lang="en-US" sz="2000" noProof="0" dirty="0" smtClean="0">
              <a:solidFill>
                <a:srgbClr val="000000"/>
              </a:solidFill>
              <a:latin typeface="Caviar Dreams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problem is that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in 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data construction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there 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are often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several reasonable options to choose from</a:t>
            </a:r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latin typeface="+mn-lt"/>
                <a:sym typeface="Wingdings" panose="05000000000000000000" pitchFamily="2" charset="2"/>
              </a:rPr>
              <a:t>researcher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degrees of freedom (</a:t>
            </a:r>
            <a:r>
              <a:rPr lang="en-US" sz="1600" dirty="0" err="1">
                <a:latin typeface="+mn-lt"/>
                <a:sym typeface="Wingdings" panose="05000000000000000000" pitchFamily="2" charset="2"/>
              </a:rPr>
              <a:t>simmons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, nelson &amp; </a:t>
            </a:r>
            <a:r>
              <a:rPr lang="en-US" sz="1600" dirty="0" err="1">
                <a:latin typeface="+mn-lt"/>
                <a:sym typeface="Wingdings" panose="05000000000000000000" pitchFamily="2" charset="2"/>
              </a:rPr>
              <a:t>simonsohn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, 2011, </a:t>
            </a:r>
            <a:r>
              <a:rPr lang="en-US" sz="1600" dirty="0" err="1">
                <a:latin typeface="+mn-lt"/>
                <a:sym typeface="Wingdings" panose="05000000000000000000" pitchFamily="2" charset="2"/>
              </a:rPr>
              <a:t>wicherts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 et al., </a:t>
            </a:r>
            <a:r>
              <a:rPr lang="en-US" sz="1600" dirty="0" smtClean="0">
                <a:latin typeface="+mn-lt"/>
                <a:sym typeface="Wingdings" panose="05000000000000000000" pitchFamily="2" charset="2"/>
              </a:rPr>
              <a:t>2016) and the garden of forking paths (</a:t>
            </a:r>
            <a:r>
              <a:rPr lang="en-US" sz="1600" dirty="0" err="1" smtClean="0">
                <a:latin typeface="+mn-lt"/>
                <a:sym typeface="Wingdings" panose="05000000000000000000" pitchFamily="2" charset="2"/>
              </a:rPr>
              <a:t>gelman</a:t>
            </a:r>
            <a:r>
              <a:rPr lang="en-US" sz="1600" dirty="0" smtClean="0">
                <a:latin typeface="+mn-lt"/>
                <a:sym typeface="Wingdings" panose="05000000000000000000" pitchFamily="2" charset="2"/>
              </a:rPr>
              <a:t> &amp; </a:t>
            </a:r>
            <a:r>
              <a:rPr lang="en-US" sz="1600" dirty="0" err="1" smtClean="0">
                <a:latin typeface="+mn-lt"/>
                <a:sym typeface="Wingdings" panose="05000000000000000000" pitchFamily="2" charset="2"/>
              </a:rPr>
              <a:t>loken</a:t>
            </a:r>
            <a:r>
              <a:rPr lang="en-US" sz="1600" dirty="0" smtClean="0">
                <a:latin typeface="+mn-lt"/>
                <a:sym typeface="Wingdings" panose="05000000000000000000" pitchFamily="2" charset="2"/>
              </a:rPr>
              <a:t>, 2014)</a:t>
            </a:r>
            <a:endParaRPr lang="en-US" sz="1600" dirty="0" smtClean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endParaRPr lang="nl-BE" sz="2000" dirty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let’s have a look at the other reasonable options</a:t>
            </a:r>
          </a:p>
          <a:p>
            <a:pPr lvl="0">
              <a:buClr>
                <a:srgbClr val="E0001B"/>
              </a:buClr>
            </a:pPr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endParaRPr lang="en-US" sz="2000" b="1" dirty="0" smtClean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668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sz="2000" dirty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fertility status?</a:t>
            </a:r>
            <a:endParaRPr lang="en-US" sz="1600" i="1" noProof="0" dirty="0" smtClean="0">
              <a:latin typeface="+mn-lt"/>
            </a:endParaRPr>
          </a:p>
          <a:p>
            <a:endParaRPr lang="en-US" sz="2000" i="1" noProof="0" dirty="0" smtClean="0">
              <a:latin typeface="+mn-lt"/>
            </a:endParaRPr>
          </a:p>
          <a:p>
            <a:pPr lvl="0">
              <a:buClr>
                <a:srgbClr val="E0001B"/>
              </a:buClr>
            </a:pPr>
            <a:r>
              <a:rPr lang="en-US" sz="21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answer to fertility related questions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date of the period before the last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typical cycle length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start of the next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sure are you about 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sure are you the start date of the period before the last period</a:t>
            </a:r>
          </a:p>
          <a:p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48374" y="3953470"/>
            <a:ext cx="3095626" cy="923330"/>
            <a:chOff x="5877425" y="3276600"/>
            <a:chExt cx="3095626" cy="923330"/>
          </a:xfrm>
        </p:grpSpPr>
        <p:sp>
          <p:nvSpPr>
            <p:cNvPr id="7" name="Right Brace 6"/>
            <p:cNvSpPr/>
            <p:nvPr/>
          </p:nvSpPr>
          <p:spPr>
            <a:xfrm>
              <a:off x="5877425" y="3608694"/>
              <a:ext cx="45719" cy="44776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096000" y="3276600"/>
              <a:ext cx="2877051" cy="923330"/>
              <a:chOff x="6096000" y="3276600"/>
              <a:chExt cx="2877051" cy="923330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703519" y="3276600"/>
                <a:ext cx="226953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cycle length </a:t>
                </a:r>
                <a:r>
                  <a:rPr lang="en-US" dirty="0">
                    <a:sym typeface="Wingdings" panose="05000000000000000000" pitchFamily="2" charset="2"/>
                  </a:rPr>
                  <a:t></a:t>
                </a:r>
              </a:p>
              <a:p>
                <a:r>
                  <a:rPr lang="en-US" dirty="0"/>
                  <a:t>next menstrual </a:t>
                </a:r>
              </a:p>
              <a:p>
                <a:r>
                  <a:rPr lang="en-US" dirty="0"/>
                  <a:t>onset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cycle day </a:t>
                </a:r>
              </a:p>
            </p:txBody>
          </p:sp>
          <p:sp>
            <p:nvSpPr>
              <p:cNvPr id="11" name="Right Arrow 10"/>
              <p:cNvSpPr/>
              <p:nvPr/>
            </p:nvSpPr>
            <p:spPr>
              <a:xfrm flipV="1">
                <a:off x="6096000" y="3608694"/>
                <a:ext cx="457200" cy="27750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33400" y="274637"/>
            <a:ext cx="8229600" cy="792163"/>
          </a:xfrm>
        </p:spPr>
        <p:txBody>
          <a:bodyPr>
            <a:normAutofit fontScale="90000"/>
          </a:bodyPr>
          <a:lstStyle/>
          <a:p>
            <a:r>
              <a:rPr lang="en-US" noProof="0" dirty="0" smtClean="0">
                <a:latin typeface="+mn-lt"/>
              </a:rPr>
              <a:t>other reasonable data sets</a:t>
            </a:r>
            <a:endParaRPr lang="en-US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97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sz="2000" dirty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fertility status?</a:t>
            </a:r>
            <a:endParaRPr lang="en-US" sz="1600" i="1" noProof="0" dirty="0" smtClean="0">
              <a:latin typeface="+mn-lt"/>
            </a:endParaRPr>
          </a:p>
          <a:p>
            <a:endParaRPr lang="en-US" sz="2000" i="1" noProof="0" dirty="0" smtClean="0">
              <a:latin typeface="+mn-lt"/>
            </a:endParaRPr>
          </a:p>
          <a:p>
            <a:pPr lvl="0">
              <a:buClr>
                <a:srgbClr val="E0001B"/>
              </a:buClr>
            </a:pPr>
            <a:r>
              <a:rPr lang="en-US" sz="21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answer to fertility related questions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latin typeface="Caviar Dreams"/>
                <a:sym typeface="Wingdings" panose="05000000000000000000" pitchFamily="2" charset="2"/>
              </a:rPr>
              <a:t>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date of the period before the last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</a:t>
            </a: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typical cycle length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start of the next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sure are you about 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sure are you the start date of the period before the last period</a:t>
            </a: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038354" y="4303930"/>
            <a:ext cx="3105646" cy="649070"/>
            <a:chOff x="5867405" y="3237131"/>
            <a:chExt cx="3105646" cy="649070"/>
          </a:xfrm>
        </p:grpSpPr>
        <p:sp>
          <p:nvSpPr>
            <p:cNvPr id="7" name="Right Brace 6"/>
            <p:cNvSpPr/>
            <p:nvPr/>
          </p:nvSpPr>
          <p:spPr>
            <a:xfrm>
              <a:off x="5867405" y="3456295"/>
              <a:ext cx="45719" cy="42990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096000" y="3237131"/>
              <a:ext cx="2877051" cy="646331"/>
              <a:chOff x="6096000" y="3237131"/>
              <a:chExt cx="2877051" cy="64633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703519" y="3237131"/>
                <a:ext cx="22695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next menstrual </a:t>
                </a:r>
              </a:p>
              <a:p>
                <a:r>
                  <a:rPr lang="en-US" dirty="0" smtClean="0"/>
                  <a:t>onset 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dirty="0" smtClean="0"/>
                  <a:t>cycle day </a:t>
                </a:r>
              </a:p>
            </p:txBody>
          </p:sp>
          <p:sp>
            <p:nvSpPr>
              <p:cNvPr id="11" name="Right Arrow 10"/>
              <p:cNvSpPr/>
              <p:nvPr/>
            </p:nvSpPr>
            <p:spPr>
              <a:xfrm flipV="1">
                <a:off x="6096000" y="3493025"/>
                <a:ext cx="457200" cy="27750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947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BE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sz="2000" dirty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fertility status?</a:t>
            </a:r>
            <a:endParaRPr lang="en-US" sz="1600" i="1" noProof="0" dirty="0" smtClean="0">
              <a:latin typeface="+mn-lt"/>
            </a:endParaRPr>
          </a:p>
          <a:p>
            <a:endParaRPr lang="en-US" sz="2000" i="1" noProof="0" dirty="0" smtClean="0">
              <a:latin typeface="+mn-lt"/>
            </a:endParaRPr>
          </a:p>
          <a:p>
            <a:pPr lvl="0">
              <a:buClr>
                <a:srgbClr val="E0001B"/>
              </a:buClr>
            </a:pPr>
            <a:r>
              <a:rPr lang="en-US" sz="21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answer to fertility related questions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latin typeface="Caviar Dreams"/>
                <a:sym typeface="Wingdings" panose="05000000000000000000" pitchFamily="2" charset="2"/>
              </a:rPr>
              <a:t>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latin typeface="Caviar Dreams"/>
                <a:sym typeface="Wingdings" panose="05000000000000000000" pitchFamily="2" charset="2"/>
              </a:rPr>
              <a:t>the start date of the period before the last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latin typeface="Caviar Dreams"/>
                <a:sym typeface="Wingdings" panose="05000000000000000000" pitchFamily="2" charset="2"/>
              </a:rPr>
              <a:t>the </a:t>
            </a:r>
            <a:r>
              <a:rPr lang="en-US" sz="1600" dirty="0">
                <a:latin typeface="Caviar Dreams"/>
                <a:sym typeface="Wingdings" panose="05000000000000000000" pitchFamily="2" charset="2"/>
              </a:rPr>
              <a:t>typical cycle length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of the next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sure are you about 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sure are you the start date of the period before the last period</a:t>
            </a:r>
          </a:p>
          <a:p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225332" y="4964668"/>
            <a:ext cx="2156668" cy="369332"/>
            <a:chOff x="5867405" y="3593068"/>
            <a:chExt cx="2156668" cy="369332"/>
          </a:xfrm>
        </p:grpSpPr>
        <p:sp>
          <p:nvSpPr>
            <p:cNvPr id="7" name="Right Brace 6"/>
            <p:cNvSpPr/>
            <p:nvPr/>
          </p:nvSpPr>
          <p:spPr>
            <a:xfrm>
              <a:off x="5867405" y="3747447"/>
              <a:ext cx="45719" cy="13875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096000" y="3593068"/>
              <a:ext cx="1928073" cy="369332"/>
              <a:chOff x="6096000" y="3593068"/>
              <a:chExt cx="1928073" cy="36933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703519" y="3593068"/>
                <a:ext cx="1320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cycle day </a:t>
                </a:r>
              </a:p>
            </p:txBody>
          </p:sp>
          <p:sp>
            <p:nvSpPr>
              <p:cNvPr id="11" name="Right Arrow 10"/>
              <p:cNvSpPr/>
              <p:nvPr/>
            </p:nvSpPr>
            <p:spPr>
              <a:xfrm flipV="1">
                <a:off x="6096000" y="3684894"/>
                <a:ext cx="457200" cy="27750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290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fertility status?</a:t>
            </a:r>
            <a:endParaRPr lang="en-US" sz="1600" i="1" noProof="0" dirty="0" smtClean="0">
              <a:latin typeface="+mn-lt"/>
            </a:endParaRPr>
          </a:p>
          <a:p>
            <a:endParaRPr lang="en-US" sz="2000" i="1" noProof="0" dirty="0" smtClean="0">
              <a:latin typeface="+mn-lt"/>
            </a:endParaRPr>
          </a:p>
          <a:p>
            <a:pPr lvl="0">
              <a:buClr>
                <a:srgbClr val="E0001B"/>
              </a:buClr>
            </a:pPr>
            <a:r>
              <a:rPr lang="en-US" sz="21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answer to fertility related questions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date of the period before the last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typical cycle length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start of the next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sure are you about 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sure are you the start date of the period before the last period</a:t>
            </a:r>
          </a:p>
          <a:p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dirty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h</a:t>
            </a:r>
            <a:r>
              <a:rPr lang="en-US" sz="2000" dirty="0" smtClean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igh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in fertility when cycle day is between </a:t>
            </a:r>
            <a:r>
              <a:rPr lang="en-US" sz="2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7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and </a:t>
            </a:r>
            <a:r>
              <a:rPr lang="en-US" sz="2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14</a:t>
            </a:r>
          </a:p>
          <a:p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low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in fertility when cycle day is between </a:t>
            </a:r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17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and </a:t>
            </a:r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25</a:t>
            </a:r>
            <a:endParaRPr lang="en-US" sz="2000" dirty="0">
              <a:solidFill>
                <a:srgbClr val="92D050"/>
              </a:solidFill>
              <a:latin typeface="+mn-lt"/>
              <a:sym typeface="Wingdings" panose="05000000000000000000" pitchFamily="2" charset="2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5867405" y="3456294"/>
            <a:ext cx="55740" cy="6001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096000" y="3276600"/>
            <a:ext cx="2877051" cy="923330"/>
            <a:chOff x="6096000" y="3276600"/>
            <a:chExt cx="2877051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6703519" y="3276600"/>
              <a:ext cx="22695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cycle length </a:t>
              </a:r>
              <a:r>
                <a:rPr lang="en-US" dirty="0">
                  <a:sym typeface="Wingdings" panose="05000000000000000000" pitchFamily="2" charset="2"/>
                </a:rPr>
                <a:t></a:t>
              </a:r>
            </a:p>
            <a:p>
              <a:r>
                <a:rPr lang="en-US" dirty="0"/>
                <a:t>next menstrual </a:t>
              </a:r>
            </a:p>
            <a:p>
              <a:r>
                <a:rPr lang="en-US" dirty="0"/>
                <a:t>onset </a:t>
              </a:r>
              <a:r>
                <a:rPr lang="en-US" dirty="0">
                  <a:sym typeface="Wingdings" panose="05000000000000000000" pitchFamily="2" charset="2"/>
                </a:rPr>
                <a:t> </a:t>
              </a:r>
              <a:r>
                <a:rPr lang="en-US" dirty="0"/>
                <a:t>cycle day 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 flipV="1">
              <a:off x="6096000" y="3608694"/>
              <a:ext cx="457200" cy="2775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080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nl-BE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sz="2000" dirty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fertility status?</a:t>
            </a:r>
            <a:endParaRPr lang="en-US" sz="1600" i="1" noProof="0" dirty="0" smtClean="0">
              <a:latin typeface="+mn-lt"/>
            </a:endParaRPr>
          </a:p>
          <a:p>
            <a:endParaRPr lang="en-US" sz="2000" i="1" noProof="0" dirty="0" smtClean="0">
              <a:latin typeface="+mn-lt"/>
            </a:endParaRPr>
          </a:p>
          <a:p>
            <a:pPr lvl="0">
              <a:buClr>
                <a:srgbClr val="E0001B"/>
              </a:buClr>
            </a:pPr>
            <a:r>
              <a:rPr lang="en-US" sz="21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answer to fertility related questions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date of the period before the last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typical cycle length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start of the next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sure are you about 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sure are you the start date of the period before the last period</a:t>
            </a:r>
          </a:p>
          <a:p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dirty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h</a:t>
            </a:r>
            <a:r>
              <a:rPr lang="en-US" sz="2000" dirty="0" smtClean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igh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in fertility when cycle day is between </a:t>
            </a:r>
            <a:r>
              <a:rPr lang="en-US" sz="2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6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and </a:t>
            </a:r>
            <a:r>
              <a:rPr lang="en-US" sz="2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14</a:t>
            </a:r>
          </a:p>
          <a:p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low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in fertility when cycle day is between </a:t>
            </a:r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17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and </a:t>
            </a:r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27 </a:t>
            </a:r>
          </a:p>
          <a:p>
            <a:r>
              <a:rPr lang="en-US" sz="2000" dirty="0" err="1" smtClean="0">
                <a:latin typeface="+mn-lt"/>
                <a:sym typeface="Wingdings" panose="05000000000000000000" pitchFamily="2" charset="2"/>
              </a:rPr>
              <a:t>durante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et al., 2011</a:t>
            </a: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5867400" y="3456294"/>
            <a:ext cx="55740" cy="6001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096000" y="3267670"/>
            <a:ext cx="2877051" cy="923330"/>
            <a:chOff x="6096000" y="3267670"/>
            <a:chExt cx="2877051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6703519" y="3267670"/>
              <a:ext cx="22695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cycle length </a:t>
              </a:r>
              <a:r>
                <a:rPr lang="en-US" dirty="0">
                  <a:sym typeface="Wingdings" panose="05000000000000000000" pitchFamily="2" charset="2"/>
                </a:rPr>
                <a:t></a:t>
              </a:r>
            </a:p>
            <a:p>
              <a:r>
                <a:rPr lang="en-US" dirty="0"/>
                <a:t>next menstrual </a:t>
              </a:r>
            </a:p>
            <a:p>
              <a:r>
                <a:rPr lang="en-US" dirty="0"/>
                <a:t>onset </a:t>
              </a:r>
              <a:r>
                <a:rPr lang="en-US" dirty="0">
                  <a:sym typeface="Wingdings" panose="05000000000000000000" pitchFamily="2" charset="2"/>
                </a:rPr>
                <a:t> </a:t>
              </a:r>
              <a:r>
                <a:rPr lang="en-US" dirty="0"/>
                <a:t>cycle day 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 flipV="1">
              <a:off x="6096000" y="3608694"/>
              <a:ext cx="457200" cy="2775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050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fertility status?</a:t>
            </a:r>
            <a:endParaRPr lang="en-US" sz="1600" i="1" noProof="0" dirty="0" smtClean="0">
              <a:latin typeface="+mn-lt"/>
            </a:endParaRPr>
          </a:p>
          <a:p>
            <a:endParaRPr lang="en-US" sz="2000" i="1" noProof="0" dirty="0" smtClean="0">
              <a:latin typeface="+mn-lt"/>
            </a:endParaRPr>
          </a:p>
          <a:p>
            <a:pPr lvl="0">
              <a:buClr>
                <a:srgbClr val="E0001B"/>
              </a:buClr>
            </a:pPr>
            <a:r>
              <a:rPr lang="en-US" sz="21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answer to fertility related questions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date of the period before the last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typical cycle length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start of the next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sure are you about 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sure are you the start date of the period before the last period</a:t>
            </a:r>
          </a:p>
          <a:p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dirty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h</a:t>
            </a:r>
            <a:r>
              <a:rPr lang="en-US" sz="2000" dirty="0" smtClean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igh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in fertility when cycle day is between </a:t>
            </a:r>
            <a:r>
              <a:rPr lang="en-US" sz="2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9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and </a:t>
            </a:r>
            <a:r>
              <a:rPr lang="en-US" sz="2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17 </a:t>
            </a:r>
          </a:p>
          <a:p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low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in fertility when cycle day is between </a:t>
            </a:r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18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and </a:t>
            </a:r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25</a:t>
            </a:r>
          </a:p>
          <a:p>
            <a:r>
              <a:rPr lang="en-US" sz="2000" dirty="0" err="1" smtClean="0">
                <a:latin typeface="+mn-lt"/>
                <a:sym typeface="Wingdings" panose="05000000000000000000" pitchFamily="2" charset="2"/>
              </a:rPr>
              <a:t>durante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et al., 2012</a:t>
            </a:r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5867406" y="3456294"/>
            <a:ext cx="55740" cy="6001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096000" y="3276600"/>
            <a:ext cx="2877051" cy="923330"/>
            <a:chOff x="6096000" y="3276600"/>
            <a:chExt cx="2877051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6703519" y="3276600"/>
              <a:ext cx="22695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cycle length </a:t>
              </a:r>
              <a:r>
                <a:rPr lang="en-US" dirty="0">
                  <a:sym typeface="Wingdings" panose="05000000000000000000" pitchFamily="2" charset="2"/>
                </a:rPr>
                <a:t></a:t>
              </a:r>
            </a:p>
            <a:p>
              <a:r>
                <a:rPr lang="en-US" dirty="0"/>
                <a:t>next menstrual </a:t>
              </a:r>
            </a:p>
            <a:p>
              <a:r>
                <a:rPr lang="en-US" dirty="0"/>
                <a:t>onset </a:t>
              </a:r>
              <a:r>
                <a:rPr lang="en-US" dirty="0">
                  <a:sym typeface="Wingdings" panose="05000000000000000000" pitchFamily="2" charset="2"/>
                </a:rPr>
                <a:t> </a:t>
              </a:r>
              <a:r>
                <a:rPr lang="en-US" dirty="0"/>
                <a:t>cycle day 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 flipV="1">
              <a:off x="6096000" y="3608694"/>
              <a:ext cx="457200" cy="2775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923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nl-BE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sz="2000" dirty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fertility status?</a:t>
            </a:r>
            <a:endParaRPr lang="en-US" sz="1600" i="1" noProof="0" dirty="0" smtClean="0">
              <a:latin typeface="+mn-lt"/>
            </a:endParaRPr>
          </a:p>
          <a:p>
            <a:endParaRPr lang="en-US" sz="2000" i="1" noProof="0" dirty="0" smtClean="0">
              <a:latin typeface="+mn-lt"/>
            </a:endParaRPr>
          </a:p>
          <a:p>
            <a:pPr lvl="0">
              <a:buClr>
                <a:srgbClr val="E0001B"/>
              </a:buClr>
            </a:pPr>
            <a:r>
              <a:rPr lang="en-US" sz="21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answer to fertility related questions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date of the period before the last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typical cycle length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start of the next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sure are you about 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sure are you the start date of the period before the last period</a:t>
            </a:r>
          </a:p>
          <a:p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dirty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h</a:t>
            </a:r>
            <a:r>
              <a:rPr lang="en-US" sz="2000" dirty="0" smtClean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igh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in fertility when cycle day is between </a:t>
            </a:r>
            <a:r>
              <a:rPr lang="en-US" sz="2000" dirty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8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and </a:t>
            </a:r>
            <a:r>
              <a:rPr lang="en-US" sz="2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14 </a:t>
            </a:r>
          </a:p>
          <a:p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low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in fertility when cycle day is between </a:t>
            </a:r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1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and </a:t>
            </a:r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7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or</a:t>
            </a:r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olidFill>
                  <a:srgbClr val="92D050"/>
                </a:solidFill>
                <a:sym typeface="Wingdings" panose="05000000000000000000" pitchFamily="2" charset="2"/>
              </a:rPr>
              <a:t>15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and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olidFill>
                  <a:srgbClr val="92D050"/>
                </a:solidFill>
                <a:sym typeface="Wingdings" panose="05000000000000000000" pitchFamily="2" charset="2"/>
              </a:rPr>
              <a:t>28</a:t>
            </a:r>
            <a:endParaRPr lang="en-US" sz="2000" dirty="0" smtClean="0">
              <a:solidFill>
                <a:srgbClr val="92D050"/>
              </a:solidFill>
              <a:latin typeface="+mn-lt"/>
              <a:sym typeface="Wingdings" panose="05000000000000000000" pitchFamily="2" charset="2"/>
            </a:endParaRPr>
          </a:p>
          <a:p>
            <a:r>
              <a:rPr lang="en-US" sz="2000" dirty="0" err="1" smtClean="0">
                <a:latin typeface="+mn-lt"/>
                <a:sym typeface="Wingdings" panose="05000000000000000000" pitchFamily="2" charset="2"/>
              </a:rPr>
              <a:t>durante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et al.,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2014</a:t>
            </a:r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5867406" y="3456294"/>
            <a:ext cx="55740" cy="6001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096000" y="3276600"/>
            <a:ext cx="2877051" cy="923330"/>
            <a:chOff x="6096000" y="3276600"/>
            <a:chExt cx="2877051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6703519" y="3276600"/>
              <a:ext cx="22695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cycle length </a:t>
              </a:r>
              <a:r>
                <a:rPr lang="en-US" dirty="0">
                  <a:sym typeface="Wingdings" panose="05000000000000000000" pitchFamily="2" charset="2"/>
                </a:rPr>
                <a:t></a:t>
              </a:r>
            </a:p>
            <a:p>
              <a:r>
                <a:rPr lang="en-US" dirty="0"/>
                <a:t>next menstrual </a:t>
              </a:r>
            </a:p>
            <a:p>
              <a:r>
                <a:rPr lang="en-US" dirty="0"/>
                <a:t>onset </a:t>
              </a:r>
              <a:r>
                <a:rPr lang="en-US" dirty="0">
                  <a:sym typeface="Wingdings" panose="05000000000000000000" pitchFamily="2" charset="2"/>
                </a:rPr>
                <a:t> </a:t>
              </a:r>
              <a:r>
                <a:rPr lang="en-US" dirty="0"/>
                <a:t>cycle day 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 flipV="1">
              <a:off x="6096000" y="3608694"/>
              <a:ext cx="457200" cy="2775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598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fertility status?</a:t>
            </a:r>
            <a:endParaRPr lang="en-US" sz="1600" i="1" noProof="0" dirty="0" smtClean="0">
              <a:latin typeface="+mn-lt"/>
            </a:endParaRPr>
          </a:p>
          <a:p>
            <a:endParaRPr lang="en-US" sz="2000" i="1" noProof="0" dirty="0" smtClean="0">
              <a:latin typeface="+mn-lt"/>
            </a:endParaRPr>
          </a:p>
          <a:p>
            <a:pPr lvl="0">
              <a:buClr>
                <a:srgbClr val="E0001B"/>
              </a:buClr>
            </a:pPr>
            <a:r>
              <a:rPr lang="en-US" sz="21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answer to fertility related questions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date of the period before the last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typical cycle length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start of the next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sure are you about 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sure are you the start date of the period before the last period</a:t>
            </a:r>
          </a:p>
          <a:p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dirty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h</a:t>
            </a:r>
            <a:r>
              <a:rPr lang="en-US" sz="2000" dirty="0" smtClean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igh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in fertility when cycle day is between </a:t>
            </a:r>
            <a:r>
              <a:rPr lang="en-US" sz="2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9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and </a:t>
            </a:r>
            <a:r>
              <a:rPr lang="en-US" sz="2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17 </a:t>
            </a:r>
          </a:p>
          <a:p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low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in fertility when cycle day is between </a:t>
            </a:r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1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and </a:t>
            </a:r>
            <a:r>
              <a:rPr lang="en-US" sz="2000" dirty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8</a:t>
            </a:r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or</a:t>
            </a:r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olidFill>
                  <a:srgbClr val="92D050"/>
                </a:solidFill>
                <a:sym typeface="Wingdings" panose="05000000000000000000" pitchFamily="2" charset="2"/>
              </a:rPr>
              <a:t>18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and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olidFill>
                  <a:srgbClr val="92D050"/>
                </a:solidFill>
                <a:sym typeface="Wingdings" panose="05000000000000000000" pitchFamily="2" charset="2"/>
              </a:rPr>
              <a:t>28</a:t>
            </a:r>
            <a:endParaRPr lang="en-US" sz="2000" dirty="0" smtClean="0">
              <a:solidFill>
                <a:srgbClr val="92D050"/>
              </a:solidFill>
              <a:latin typeface="+mn-lt"/>
              <a:sym typeface="Wingdings" panose="05000000000000000000" pitchFamily="2" charset="2"/>
            </a:endParaRPr>
          </a:p>
          <a:p>
            <a:r>
              <a:rPr lang="en-US" sz="2000" dirty="0" err="1" smtClean="0">
                <a:latin typeface="+mn-lt"/>
                <a:sym typeface="Wingdings" panose="05000000000000000000" pitchFamily="2" charset="2"/>
              </a:rPr>
              <a:t>durante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and </a:t>
            </a:r>
            <a:r>
              <a:rPr lang="en-US" sz="2000" dirty="0" err="1" smtClean="0">
                <a:latin typeface="+mn-lt"/>
                <a:sym typeface="Wingdings" panose="05000000000000000000" pitchFamily="2" charset="2"/>
              </a:rPr>
              <a:t>arsena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.,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2015 </a:t>
            </a: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5867406" y="3456294"/>
            <a:ext cx="55740" cy="6001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096000" y="3276600"/>
            <a:ext cx="2877051" cy="923330"/>
            <a:chOff x="6096000" y="3276600"/>
            <a:chExt cx="2877051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6703519" y="3276600"/>
              <a:ext cx="22695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cycle length </a:t>
              </a:r>
              <a:r>
                <a:rPr lang="en-US" dirty="0">
                  <a:sym typeface="Wingdings" panose="05000000000000000000" pitchFamily="2" charset="2"/>
                </a:rPr>
                <a:t></a:t>
              </a:r>
            </a:p>
            <a:p>
              <a:r>
                <a:rPr lang="en-US" dirty="0"/>
                <a:t>next menstrual </a:t>
              </a:r>
            </a:p>
            <a:p>
              <a:r>
                <a:rPr lang="en-US" dirty="0"/>
                <a:t>onset </a:t>
              </a:r>
              <a:r>
                <a:rPr lang="en-US" dirty="0">
                  <a:sym typeface="Wingdings" panose="05000000000000000000" pitchFamily="2" charset="2"/>
                </a:rPr>
                <a:t> </a:t>
              </a:r>
              <a:r>
                <a:rPr lang="en-US" dirty="0"/>
                <a:t>cycle day 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 flipV="1">
              <a:off x="6096000" y="3608694"/>
              <a:ext cx="457200" cy="2775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71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sz="2000" dirty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relationship </a:t>
            </a:r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status?</a:t>
            </a: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answer to </a:t>
            </a:r>
            <a:r>
              <a:rPr lang="en-US" sz="2000" noProof="0" dirty="0" smtClean="0">
                <a:latin typeface="+mn-lt"/>
              </a:rPr>
              <a:t>“what is your current romantic relationship status?” 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C00000"/>
                </a:solidFill>
                <a:latin typeface="+mn-lt"/>
              </a:rPr>
              <a:t>(1) </a:t>
            </a:r>
            <a:r>
              <a:rPr lang="en-US" sz="1600" i="1" noProof="0" dirty="0" smtClean="0">
                <a:solidFill>
                  <a:srgbClr val="C00000"/>
                </a:solidFill>
                <a:latin typeface="+mn-lt"/>
              </a:rPr>
              <a:t>not dating/romantically involved with anyone		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C00000"/>
                </a:solidFill>
                <a:latin typeface="+mn-lt"/>
              </a:rPr>
              <a:t>(2) </a:t>
            </a:r>
            <a:r>
              <a:rPr lang="en-US" sz="1600" i="1" noProof="0" dirty="0" smtClean="0">
                <a:solidFill>
                  <a:srgbClr val="C00000"/>
                </a:solidFill>
                <a:latin typeface="+mn-lt"/>
              </a:rPr>
              <a:t>dating or involved with only one partner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92D050"/>
                </a:solidFill>
                <a:latin typeface="+mn-lt"/>
              </a:rPr>
              <a:t>(3) </a:t>
            </a:r>
            <a:r>
              <a:rPr lang="en-US" sz="1600" i="1" noProof="0" dirty="0" smtClean="0">
                <a:solidFill>
                  <a:srgbClr val="92D050"/>
                </a:solidFill>
                <a:latin typeface="+mn-lt"/>
              </a:rPr>
              <a:t>engaged or living with my partner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92D050"/>
                </a:solidFill>
                <a:latin typeface="+mn-lt"/>
              </a:rPr>
              <a:t>(4) </a:t>
            </a:r>
            <a:r>
              <a:rPr lang="en-US" sz="1600" i="1" noProof="0" dirty="0" smtClean="0">
                <a:solidFill>
                  <a:srgbClr val="92D050"/>
                </a:solidFill>
                <a:latin typeface="+mn-lt"/>
              </a:rPr>
              <a:t>married</a:t>
            </a:r>
          </a:p>
          <a:p>
            <a:endParaRPr lang="en-US" sz="2000" i="1" noProof="0" dirty="0" smtClean="0">
              <a:latin typeface="+mn-lt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867400" y="3886200"/>
            <a:ext cx="2438400" cy="1553528"/>
            <a:chOff x="5867400" y="3429000"/>
            <a:chExt cx="2438400" cy="1553528"/>
          </a:xfrm>
        </p:grpSpPr>
        <p:sp>
          <p:nvSpPr>
            <p:cNvPr id="4" name="Right Brace 3"/>
            <p:cNvSpPr/>
            <p:nvPr/>
          </p:nvSpPr>
          <p:spPr>
            <a:xfrm>
              <a:off x="5867400" y="3429000"/>
              <a:ext cx="45719" cy="5334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Right Brace 4"/>
            <p:cNvSpPr/>
            <p:nvPr/>
          </p:nvSpPr>
          <p:spPr>
            <a:xfrm>
              <a:off x="5867400" y="4038600"/>
              <a:ext cx="45719" cy="533400"/>
            </a:xfrm>
            <a:prstGeom prst="rightBrac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92D05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47122" y="3505200"/>
              <a:ext cx="125867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single</a:t>
              </a:r>
            </a:p>
            <a:p>
              <a:endParaRPr lang="en-US" dirty="0" smtClean="0"/>
            </a:p>
            <a:p>
              <a:r>
                <a:rPr lang="en-US" dirty="0" smtClean="0">
                  <a:solidFill>
                    <a:srgbClr val="92D050"/>
                  </a:solidFill>
                </a:rPr>
                <a:t>committed</a:t>
              </a:r>
            </a:p>
            <a:p>
              <a:endParaRPr lang="en-US" dirty="0" smtClean="0"/>
            </a:p>
            <a:p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99871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070"/>
            <a:ext cx="9144000" cy="589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3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relationship status?</a:t>
            </a: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answer to </a:t>
            </a:r>
            <a:r>
              <a:rPr lang="en-US" sz="2000" noProof="0" dirty="0" smtClean="0">
                <a:latin typeface="+mn-lt"/>
              </a:rPr>
              <a:t>“what is your current romantic relationship status?” 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C00000"/>
                </a:solidFill>
                <a:latin typeface="+mn-lt"/>
              </a:rPr>
              <a:t>(1) </a:t>
            </a:r>
            <a:r>
              <a:rPr lang="en-US" sz="1600" i="1" noProof="0" dirty="0" smtClean="0">
                <a:solidFill>
                  <a:srgbClr val="C00000"/>
                </a:solidFill>
                <a:latin typeface="+mn-lt"/>
              </a:rPr>
              <a:t>not dating/romantically involved with anyone</a:t>
            </a:r>
            <a:r>
              <a:rPr lang="en-US" sz="1600" i="1" noProof="0" dirty="0" smtClean="0">
                <a:latin typeface="+mn-lt"/>
              </a:rPr>
              <a:t>		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92D050"/>
                </a:solidFill>
                <a:latin typeface="+mn-lt"/>
              </a:rPr>
              <a:t>(2) </a:t>
            </a:r>
            <a:r>
              <a:rPr lang="en-US" sz="1600" i="1" noProof="0" dirty="0" smtClean="0">
                <a:solidFill>
                  <a:srgbClr val="92D050"/>
                </a:solidFill>
                <a:latin typeface="+mn-lt"/>
              </a:rPr>
              <a:t>dating or involved with only one partner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92D050"/>
                </a:solidFill>
                <a:latin typeface="+mn-lt"/>
              </a:rPr>
              <a:t>(3) </a:t>
            </a:r>
            <a:r>
              <a:rPr lang="en-US" sz="1600" i="1" noProof="0" dirty="0" smtClean="0">
                <a:solidFill>
                  <a:srgbClr val="92D050"/>
                </a:solidFill>
                <a:latin typeface="+mn-lt"/>
              </a:rPr>
              <a:t>engaged or living with my partner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92D050"/>
                </a:solidFill>
                <a:latin typeface="+mn-lt"/>
              </a:rPr>
              <a:t>(4) </a:t>
            </a:r>
            <a:r>
              <a:rPr lang="en-US" sz="1600" i="1" noProof="0" dirty="0" smtClean="0">
                <a:solidFill>
                  <a:srgbClr val="92D050"/>
                </a:solidFill>
                <a:latin typeface="+mn-lt"/>
              </a:rPr>
              <a:t>married</a:t>
            </a:r>
          </a:p>
          <a:p>
            <a:endParaRPr lang="en-US" sz="2000" i="1" noProof="0" dirty="0" smtClean="0">
              <a:latin typeface="+mn-lt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867400" y="3733800"/>
            <a:ext cx="2438400" cy="1754326"/>
            <a:chOff x="5867400" y="3306128"/>
            <a:chExt cx="2438400" cy="1754326"/>
          </a:xfrm>
        </p:grpSpPr>
        <p:sp>
          <p:nvSpPr>
            <p:cNvPr id="4" name="Right Brace 3"/>
            <p:cNvSpPr/>
            <p:nvPr/>
          </p:nvSpPr>
          <p:spPr>
            <a:xfrm>
              <a:off x="5867400" y="3429000"/>
              <a:ext cx="45719" cy="2667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Right Brace 4"/>
            <p:cNvSpPr/>
            <p:nvPr/>
          </p:nvSpPr>
          <p:spPr>
            <a:xfrm>
              <a:off x="5867400" y="3839528"/>
              <a:ext cx="45719" cy="732472"/>
            </a:xfrm>
            <a:prstGeom prst="rightBrac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47122" y="3306128"/>
              <a:ext cx="125867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single</a:t>
              </a:r>
            </a:p>
            <a:p>
              <a:endParaRPr lang="en-US" dirty="0" smtClean="0"/>
            </a:p>
            <a:p>
              <a:endParaRPr lang="en-US" dirty="0" smtClean="0">
                <a:solidFill>
                  <a:srgbClr val="92D050"/>
                </a:solidFill>
              </a:endParaRPr>
            </a:p>
            <a:p>
              <a:r>
                <a:rPr lang="en-US" dirty="0" smtClean="0">
                  <a:solidFill>
                    <a:srgbClr val="92D050"/>
                  </a:solidFill>
                </a:rPr>
                <a:t>committed</a:t>
              </a:r>
            </a:p>
            <a:p>
              <a:endParaRPr lang="en-US" dirty="0" smtClean="0"/>
            </a:p>
            <a:p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93195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relationship status?</a:t>
            </a: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answer to </a:t>
            </a:r>
            <a:r>
              <a:rPr lang="en-US" sz="2000" noProof="0" dirty="0" smtClean="0">
                <a:latin typeface="+mn-lt"/>
              </a:rPr>
              <a:t>“what is your current romantic relationship status?” 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C00000"/>
                </a:solidFill>
                <a:latin typeface="+mn-lt"/>
              </a:rPr>
              <a:t>(1) </a:t>
            </a:r>
            <a:r>
              <a:rPr lang="en-US" sz="1600" i="1" noProof="0" dirty="0" smtClean="0">
                <a:solidFill>
                  <a:srgbClr val="C00000"/>
                </a:solidFill>
                <a:latin typeface="+mn-lt"/>
              </a:rPr>
              <a:t>not dating/romantically involved with anyone</a:t>
            </a:r>
            <a:r>
              <a:rPr lang="en-US" sz="1600" i="1" noProof="0" dirty="0" smtClean="0">
                <a:latin typeface="+mn-lt"/>
              </a:rPr>
              <a:t>		</a:t>
            </a:r>
          </a:p>
          <a:p>
            <a:pPr marL="457200" lvl="1" indent="0">
              <a:buNone/>
            </a:pPr>
            <a:r>
              <a:rPr lang="en-US" sz="1600" noProof="0" dirty="0" smtClean="0">
                <a:latin typeface="+mn-lt"/>
              </a:rPr>
              <a:t>(2) </a:t>
            </a:r>
            <a:r>
              <a:rPr lang="en-US" sz="1600" i="1" noProof="0" dirty="0" smtClean="0">
                <a:latin typeface="+mn-lt"/>
              </a:rPr>
              <a:t>dating or involved with only one partner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92D050"/>
                </a:solidFill>
                <a:latin typeface="+mn-lt"/>
              </a:rPr>
              <a:t>(3) </a:t>
            </a:r>
            <a:r>
              <a:rPr lang="en-US" sz="1600" i="1" noProof="0" dirty="0" smtClean="0">
                <a:solidFill>
                  <a:srgbClr val="92D050"/>
                </a:solidFill>
                <a:latin typeface="+mn-lt"/>
              </a:rPr>
              <a:t>engaged or living with my partner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92D050"/>
                </a:solidFill>
                <a:latin typeface="+mn-lt"/>
              </a:rPr>
              <a:t>(4) </a:t>
            </a:r>
            <a:r>
              <a:rPr lang="en-US" sz="1600" i="1" noProof="0" dirty="0" smtClean="0">
                <a:solidFill>
                  <a:srgbClr val="92D050"/>
                </a:solidFill>
                <a:latin typeface="+mn-lt"/>
              </a:rPr>
              <a:t>married</a:t>
            </a:r>
          </a:p>
          <a:p>
            <a:endParaRPr lang="en-US" sz="2000" i="1" noProof="0" dirty="0" smtClean="0">
              <a:latin typeface="+mn-lt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867400" y="3810000"/>
            <a:ext cx="2438400" cy="1754326"/>
            <a:chOff x="5867400" y="3382328"/>
            <a:chExt cx="2438400" cy="1754326"/>
          </a:xfrm>
        </p:grpSpPr>
        <p:sp>
          <p:nvSpPr>
            <p:cNvPr id="4" name="Right Brace 3"/>
            <p:cNvSpPr/>
            <p:nvPr/>
          </p:nvSpPr>
          <p:spPr>
            <a:xfrm>
              <a:off x="5867400" y="3429000"/>
              <a:ext cx="45719" cy="2667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Right Brace 4"/>
            <p:cNvSpPr/>
            <p:nvPr/>
          </p:nvSpPr>
          <p:spPr>
            <a:xfrm>
              <a:off x="5867400" y="4144328"/>
              <a:ext cx="45719" cy="427672"/>
            </a:xfrm>
            <a:prstGeom prst="rightBrac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47122" y="3382328"/>
              <a:ext cx="125867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single</a:t>
              </a:r>
            </a:p>
            <a:p>
              <a:endParaRPr lang="en-US" dirty="0" smtClean="0"/>
            </a:p>
            <a:p>
              <a:endParaRPr lang="en-US" dirty="0" smtClean="0">
                <a:solidFill>
                  <a:srgbClr val="92D050"/>
                </a:solidFill>
              </a:endParaRPr>
            </a:p>
            <a:p>
              <a:r>
                <a:rPr lang="en-US" dirty="0" smtClean="0">
                  <a:solidFill>
                    <a:srgbClr val="92D050"/>
                  </a:solidFill>
                </a:rPr>
                <a:t>committed</a:t>
              </a:r>
            </a:p>
            <a:p>
              <a:endParaRPr lang="en-US" dirty="0" smtClean="0"/>
            </a:p>
            <a:p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43814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who to include?</a:t>
            </a:r>
            <a:endParaRPr lang="en-US" sz="1600" i="1" noProof="0" dirty="0" smtClean="0">
              <a:latin typeface="+mn-lt"/>
            </a:endParaRPr>
          </a:p>
          <a:p>
            <a:endParaRPr lang="en-US" sz="2000" i="1" noProof="0" dirty="0" smtClean="0">
              <a:latin typeface="+mn-lt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r>
              <a:rPr lang="en-US" sz="2000" dirty="0" smtClean="0">
                <a:latin typeface="+mn-lt"/>
                <a:sym typeface="Wingdings" panose="05000000000000000000" pitchFamily="2" charset="2"/>
              </a:rPr>
              <a:t>everybody, or only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women who are reasonably sure about their start dates</a:t>
            </a: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r>
              <a:rPr lang="en-US" sz="2000" dirty="0" smtClean="0">
                <a:latin typeface="+mn-lt"/>
                <a:sym typeface="Wingdings" panose="05000000000000000000" pitchFamily="2" charset="2"/>
              </a:rPr>
              <a:t>everybody, or only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women who have regular cycle lengths</a:t>
            </a:r>
          </a:p>
          <a:p>
            <a:pPr lvl="1"/>
            <a:r>
              <a:rPr lang="en-US" sz="1600" dirty="0" smtClean="0">
                <a:latin typeface="+mn-lt"/>
                <a:sym typeface="Wingdings" panose="05000000000000000000" pitchFamily="2" charset="2"/>
              </a:rPr>
              <a:t>the estimated cycle length</a:t>
            </a:r>
          </a:p>
          <a:p>
            <a:pPr lvl="1"/>
            <a:r>
              <a:rPr lang="en-US" sz="1600" dirty="0" smtClean="0">
                <a:latin typeface="+mn-lt"/>
                <a:sym typeface="Wingdings" panose="05000000000000000000" pitchFamily="2" charset="2"/>
              </a:rPr>
              <a:t>the reported cycle length</a:t>
            </a:r>
            <a:endParaRPr lang="en-US" sz="1600" dirty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509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332656"/>
            <a:ext cx="871069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2000" dirty="0" smtClean="0"/>
          </a:p>
          <a:p>
            <a:pPr marL="342900" indent="-342900">
              <a:buAutoNum type="arabicPeriod"/>
            </a:pPr>
            <a:endParaRPr lang="en-US" sz="2000" dirty="0" smtClean="0"/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FontTx/>
              <a:buAutoNum type="arabicPeriod"/>
            </a:pPr>
            <a:r>
              <a:rPr lang="en-US" sz="2000" dirty="0" smtClean="0"/>
              <a:t>cycle </a:t>
            </a:r>
            <a:r>
              <a:rPr lang="en-US" sz="2000" dirty="0"/>
              <a:t>day assessment (3 choice options)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fertility </a:t>
            </a:r>
            <a:r>
              <a:rPr lang="en-US" sz="2000" dirty="0"/>
              <a:t>assessment (5 choice options)</a:t>
            </a:r>
          </a:p>
          <a:p>
            <a:pPr marL="342900" indent="-342900">
              <a:buFontTx/>
              <a:buAutoNum type="arabicPeriod"/>
            </a:pPr>
            <a:r>
              <a:rPr lang="en-US" sz="2000" dirty="0"/>
              <a:t>relationship status assessment (3 choice options)</a:t>
            </a:r>
          </a:p>
          <a:p>
            <a:pPr marL="342900" indent="-342900">
              <a:buFontTx/>
              <a:buAutoNum type="arabicPeriod"/>
            </a:pPr>
            <a:r>
              <a:rPr lang="en-US" sz="2000" dirty="0"/>
              <a:t>exclusion criteria based on certainty (2 choice options)</a:t>
            </a:r>
          </a:p>
          <a:p>
            <a:pPr marL="342900" indent="-342900">
              <a:buFontTx/>
              <a:buAutoNum type="arabicPeriod"/>
            </a:pPr>
            <a:r>
              <a:rPr lang="en-US" sz="2000" dirty="0" smtClean="0"/>
              <a:t>exclusion criteria based on cycle length (3 choice options)</a:t>
            </a:r>
            <a:endParaRPr lang="en-US" sz="2000" dirty="0"/>
          </a:p>
          <a:p>
            <a:pPr marL="342900" indent="-342900">
              <a:buFontTx/>
              <a:buAutoNum type="arabicPeriod"/>
            </a:pPr>
            <a:endParaRPr lang="en-US" sz="2000" dirty="0"/>
          </a:p>
          <a:p>
            <a:endParaRPr lang="en-US" sz="2000" dirty="0" smtClean="0"/>
          </a:p>
          <a:p>
            <a:pPr marL="342900" lvl="0" indent="-342900">
              <a:spcBef>
                <a:spcPct val="20000"/>
              </a:spcBef>
              <a:buClr>
                <a:srgbClr val="E0001B"/>
              </a:buClr>
              <a:buFont typeface="Wingdings" pitchFamily="2" charset="2"/>
              <a:buChar char=""/>
            </a:pPr>
            <a:r>
              <a:rPr lang="en-US" sz="2000" dirty="0" smtClean="0"/>
              <a:t>all choices </a:t>
            </a:r>
            <a:r>
              <a:rPr lang="en-US" sz="2000" dirty="0"/>
              <a:t>seem reasonable </a:t>
            </a:r>
            <a:r>
              <a:rPr lang="en-US" sz="2000" dirty="0" smtClean="0"/>
              <a:t>and have </a:t>
            </a:r>
            <a:r>
              <a:rPr lang="en-US" sz="2000" dirty="0" smtClean="0"/>
              <a:t>been used in other </a:t>
            </a:r>
            <a:r>
              <a:rPr lang="en-US" sz="2000" dirty="0" smtClean="0"/>
              <a:t>studies</a:t>
            </a:r>
          </a:p>
          <a:p>
            <a:pPr marL="342900" lvl="0" indent="-342900">
              <a:spcBef>
                <a:spcPct val="20000"/>
              </a:spcBef>
              <a:buClr>
                <a:srgbClr val="E0001B"/>
              </a:buClr>
              <a:buFont typeface="Wingdings" pitchFamily="2" charset="2"/>
              <a:buChar char=""/>
            </a:pPr>
            <a:endParaRPr lang="nl-BE" sz="2000" dirty="0"/>
          </a:p>
          <a:p>
            <a:pPr marL="342900" lvl="0" indent="-342900">
              <a:spcBef>
                <a:spcPct val="20000"/>
              </a:spcBef>
              <a:buClr>
                <a:srgbClr val="E0001B"/>
              </a:buClr>
              <a:buFont typeface="Wingdings" pitchFamily="2" charset="2"/>
              <a:buChar char=""/>
            </a:pPr>
            <a:r>
              <a:rPr lang="en-US" sz="2000" dirty="0" smtClean="0"/>
              <a:t>if</a:t>
            </a:r>
            <a:r>
              <a:rPr lang="en-US" sz="2000" dirty="0" smtClean="0"/>
              <a:t> </a:t>
            </a:r>
            <a:r>
              <a:rPr lang="en-US" sz="2000" dirty="0" smtClean="0"/>
              <a:t>no clear justification can be given for a particular set of choices, </a:t>
            </a:r>
          </a:p>
          <a:p>
            <a:pPr marL="800100" lvl="1" indent="-342900">
              <a:spcBef>
                <a:spcPct val="20000"/>
              </a:spcBef>
              <a:buClr>
                <a:srgbClr val="E0001B"/>
              </a:buClr>
              <a:buFont typeface="Wingdings" pitchFamily="2" charset="2"/>
              <a:buChar char=""/>
            </a:pPr>
            <a:r>
              <a:rPr lang="en-US" sz="2000" dirty="0" smtClean="0"/>
              <a:t>the choices </a:t>
            </a:r>
            <a:r>
              <a:rPr lang="en-US" sz="2000" dirty="0" smtClean="0"/>
              <a:t>are</a:t>
            </a:r>
            <a:r>
              <a:rPr lang="en-US" sz="2000" dirty="0" smtClean="0"/>
              <a:t> arbitrary</a:t>
            </a:r>
          </a:p>
          <a:p>
            <a:pPr marL="800100" lvl="1" indent="-342900">
              <a:spcBef>
                <a:spcPct val="20000"/>
              </a:spcBef>
              <a:buClr>
                <a:srgbClr val="E0001B"/>
              </a:buClr>
              <a:buFont typeface="Wingdings" pitchFamily="2" charset="2"/>
              <a:buChar char=""/>
            </a:pPr>
            <a:r>
              <a:rPr lang="en-US" sz="2000" dirty="0" smtClean="0"/>
              <a:t>the data set constructed using the choices is arbitrary</a:t>
            </a:r>
          </a:p>
          <a:p>
            <a:pPr marL="800100" lvl="1" indent="-342900">
              <a:spcBef>
                <a:spcPct val="20000"/>
              </a:spcBef>
              <a:buClr>
                <a:srgbClr val="E0001B"/>
              </a:buClr>
              <a:buFont typeface="Wingdings" pitchFamily="2" charset="2"/>
              <a:buChar char=""/>
            </a:pPr>
            <a:r>
              <a:rPr lang="en-US" sz="2000" dirty="0" smtClean="0"/>
              <a:t>the statistical result based on the data set is arbitrary</a:t>
            </a:r>
            <a:endParaRPr lang="en-US" sz="2000" dirty="0" smtClean="0"/>
          </a:p>
          <a:p>
            <a:endParaRPr lang="en-US" sz="20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019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>
                <a:latin typeface="+mn-lt"/>
              </a:rPr>
              <a:t>the </a:t>
            </a:r>
            <a:r>
              <a:rPr lang="en-US" noProof="0" dirty="0" smtClean="0">
                <a:latin typeface="+mn-lt"/>
              </a:rPr>
              <a:t>multiverse</a:t>
            </a:r>
            <a:endParaRPr lang="en-US" noProof="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>
                <a:latin typeface="+mn-lt"/>
                <a:sym typeface="Wingdings" panose="05000000000000000000" pitchFamily="2" charset="2"/>
              </a:rPr>
              <a:t>the raw data </a:t>
            </a:r>
            <a:r>
              <a:rPr lang="en-US" sz="2400" dirty="0" smtClean="0">
                <a:latin typeface="+mn-lt"/>
                <a:sym typeface="Wingdings" panose="05000000000000000000" pitchFamily="2" charset="2"/>
              </a:rPr>
              <a:t>do </a:t>
            </a:r>
            <a:r>
              <a:rPr lang="en-US" sz="2400" dirty="0">
                <a:latin typeface="+mn-lt"/>
                <a:sym typeface="Wingdings" panose="05000000000000000000" pitchFamily="2" charset="2"/>
              </a:rPr>
              <a:t>not uniquely give rise to a single data </a:t>
            </a:r>
            <a:r>
              <a:rPr lang="en-US" sz="2400" dirty="0" smtClean="0">
                <a:latin typeface="+mn-lt"/>
                <a:sym typeface="Wingdings" panose="05000000000000000000" pitchFamily="2" charset="2"/>
              </a:rPr>
              <a:t>set</a:t>
            </a:r>
          </a:p>
          <a:p>
            <a:endParaRPr lang="en-US" sz="2400" dirty="0" smtClean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r>
              <a:rPr lang="en-US" sz="2400" dirty="0">
                <a:latin typeface="+mn-lt"/>
              </a:rPr>
              <a:t>each combination of choices gives rise to a separate data </a:t>
            </a:r>
            <a:r>
              <a:rPr lang="en-US" sz="2400" dirty="0" smtClean="0">
                <a:latin typeface="+mn-lt"/>
              </a:rPr>
              <a:t>set</a:t>
            </a:r>
          </a:p>
          <a:p>
            <a:pPr lvl="1">
              <a:buClr>
                <a:srgbClr val="E0001B"/>
              </a:buClr>
            </a:pPr>
            <a:r>
              <a:rPr lang="en-US" sz="2000" dirty="0">
                <a:latin typeface="+mn-lt"/>
              </a:rPr>
              <a:t>this leads to more than100 reasonable data sets in this example</a:t>
            </a:r>
          </a:p>
          <a:p>
            <a:pPr lvl="1">
              <a:buClr>
                <a:srgbClr val="E0001B"/>
              </a:buClr>
            </a:pPr>
            <a:r>
              <a:rPr lang="en-US" sz="2000" dirty="0">
                <a:latin typeface="+mn-lt"/>
              </a:rPr>
              <a:t>even after excluding inconsistent combinations</a:t>
            </a:r>
          </a:p>
          <a:p>
            <a:pPr lvl="2">
              <a:buClr>
                <a:srgbClr val="E0001B"/>
              </a:buClr>
            </a:pPr>
            <a:r>
              <a:rPr lang="en-US" sz="1600" dirty="0">
                <a:latin typeface="+mn-lt"/>
              </a:rPr>
              <a:t>e.g., if reported cycle length is used in cycle day assessment, estimated cycle length is not used as an exclusion criterion</a:t>
            </a:r>
          </a:p>
          <a:p>
            <a:pPr lvl="1">
              <a:buClr>
                <a:srgbClr val="E0001B"/>
              </a:buClr>
            </a:pPr>
            <a:endParaRPr lang="en-US" sz="2000" dirty="0" smtClean="0">
              <a:latin typeface="+mn-lt"/>
            </a:endParaRPr>
          </a:p>
          <a:p>
            <a:r>
              <a:rPr lang="en-US" sz="2400" dirty="0" smtClean="0">
                <a:latin typeface="+mn-lt"/>
                <a:sym typeface="Wingdings" panose="05000000000000000000" pitchFamily="2" charset="2"/>
              </a:rPr>
              <a:t>there is a</a:t>
            </a:r>
            <a:r>
              <a:rPr lang="en-US" sz="2400" dirty="0" smtClean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multiverse of data sets</a:t>
            </a:r>
            <a:r>
              <a:rPr lang="en-US" sz="2400" dirty="0">
                <a:latin typeface="+mn-lt"/>
                <a:sym typeface="Wingdings" panose="05000000000000000000" pitchFamily="2" charset="2"/>
              </a:rPr>
              <a:t>, by (consistent) </a:t>
            </a:r>
            <a:r>
              <a:rPr lang="en-US" sz="2400" dirty="0" smtClean="0">
                <a:latin typeface="+mn-lt"/>
                <a:sym typeface="Wingdings" panose="05000000000000000000" pitchFamily="2" charset="2"/>
              </a:rPr>
              <a:t>combinations </a:t>
            </a:r>
            <a:r>
              <a:rPr lang="en-US" sz="2400" dirty="0">
                <a:latin typeface="+mn-lt"/>
                <a:sym typeface="Wingdings" panose="05000000000000000000" pitchFamily="2" charset="2"/>
              </a:rPr>
              <a:t>of all reasonable data constructing choices</a:t>
            </a:r>
          </a:p>
          <a:p>
            <a:pPr lvl="1"/>
            <a:endParaRPr lang="en-US" dirty="0" smtClean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r>
              <a:rPr lang="en-US" sz="2400" dirty="0" smtClean="0">
                <a:latin typeface="+mn-lt"/>
              </a:rPr>
              <a:t>each data set from this multiverse gives rise to a statistical result on the effect of </a:t>
            </a:r>
            <a:r>
              <a:rPr lang="en-US" sz="2400" dirty="0" smtClean="0">
                <a:latin typeface="+mn-lt"/>
              </a:rPr>
              <a:t>fertility</a:t>
            </a:r>
          </a:p>
          <a:p>
            <a:pPr lvl="0">
              <a:buClr>
                <a:srgbClr val="E0001B"/>
              </a:buClr>
            </a:pPr>
            <a:endParaRPr lang="en-US" sz="2400" dirty="0" smtClean="0">
              <a:latin typeface="+mn-lt"/>
            </a:endParaRPr>
          </a:p>
          <a:p>
            <a:pPr lvl="0">
              <a:buClr>
                <a:srgbClr val="E0001B"/>
              </a:buClr>
            </a:pPr>
            <a:r>
              <a:rPr lang="en-US" sz="2400" dirty="0" smtClean="0">
                <a:latin typeface="+mn-lt"/>
              </a:rPr>
              <a:t>there </a:t>
            </a:r>
            <a:r>
              <a:rPr lang="en-US" sz="2400" dirty="0" smtClean="0">
                <a:latin typeface="+mn-lt"/>
              </a:rPr>
              <a:t>is a</a:t>
            </a:r>
            <a:r>
              <a:rPr lang="en-US" sz="2400" dirty="0" smtClean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 multiverse of statistical results</a:t>
            </a:r>
          </a:p>
          <a:p>
            <a:pPr lvl="1"/>
            <a:endParaRPr lang="en-US" sz="1600" dirty="0" smtClean="0">
              <a:latin typeface="+mn-lt"/>
              <a:sym typeface="Wingdings" panose="05000000000000000000" pitchFamily="2" charset="2"/>
            </a:endParaRPr>
          </a:p>
          <a:p>
            <a:pPr lvl="1"/>
            <a:endParaRPr lang="en-US" sz="1600" dirty="0" smtClean="0">
              <a:latin typeface="+mn-lt"/>
              <a:sym typeface="Wingdings" panose="05000000000000000000" pitchFamily="2" charset="2"/>
            </a:endParaRPr>
          </a:p>
          <a:p>
            <a:pPr lvl="1"/>
            <a:endParaRPr lang="en-US" sz="1600" noProof="0" dirty="0" smtClean="0">
              <a:latin typeface="+mn-lt"/>
              <a:sym typeface="Wingdings" panose="05000000000000000000" pitchFamily="2" charset="2"/>
            </a:endParaRPr>
          </a:p>
          <a:p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597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common practice of </a:t>
            </a: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selectively reporting </a:t>
            </a:r>
            <a:r>
              <a:rPr lang="en-US" sz="20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 N=1 sample from the data </a:t>
            </a: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multiverse </a:t>
            </a:r>
            <a:r>
              <a:rPr lang="en-US" sz="21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hides the </a:t>
            </a:r>
            <a:r>
              <a:rPr lang="en-US" sz="21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arbitrariness of the statistical </a:t>
            </a:r>
            <a:r>
              <a:rPr lang="en-US" sz="21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result</a:t>
            </a:r>
          </a:p>
          <a:p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dirty="0" smtClean="0">
                <a:latin typeface="+mn-lt"/>
                <a:sym typeface="Wingdings" panose="05000000000000000000" pitchFamily="2" charset="2"/>
              </a:rPr>
              <a:t>obvious solution:</a:t>
            </a:r>
            <a:endParaRPr lang="en-US" sz="2000" dirty="0" smtClean="0">
              <a:solidFill>
                <a:srgbClr val="000000"/>
              </a:solidFill>
              <a:latin typeface="Caviar Dreams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endParaRPr lang="en-US" sz="2000" dirty="0">
              <a:solidFill>
                <a:srgbClr val="000000"/>
              </a:solidFill>
              <a:latin typeface="Caviar Dreams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don’t </a:t>
            </a: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report </a:t>
            </a: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 single statistical result unless a </a:t>
            </a: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clear justification </a:t>
            </a: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for the specific choices </a:t>
            </a: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in data construction can </a:t>
            </a: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be given</a:t>
            </a:r>
          </a:p>
          <a:p>
            <a:pPr lvl="0">
              <a:buClr>
                <a:srgbClr val="E0001B"/>
              </a:buClr>
            </a:pPr>
            <a:endParaRPr lang="en-US" sz="2000" dirty="0">
              <a:solidFill>
                <a:srgbClr val="000000"/>
              </a:solidFill>
              <a:latin typeface="Caviar Dreams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instead,</a:t>
            </a: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 repeat </a:t>
            </a: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analysis of interest </a:t>
            </a:r>
            <a:r>
              <a:rPr lang="en-US" sz="20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across the multiverse of data sets </a:t>
            </a: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(i.e., for </a:t>
            </a: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each possible combination of </a:t>
            </a: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choices)</a:t>
            </a:r>
            <a:endParaRPr lang="en-US" sz="2000" dirty="0" smtClean="0">
              <a:solidFill>
                <a:srgbClr val="000000"/>
              </a:solidFill>
              <a:latin typeface="Caviar Dreams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endParaRPr lang="en-US" sz="2000" dirty="0">
              <a:solidFill>
                <a:srgbClr val="000000"/>
              </a:solidFill>
              <a:latin typeface="Caviar Dreams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 </a:t>
            </a:r>
            <a:r>
              <a:rPr lang="en-US" sz="2000" dirty="0" smtClean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multiverse analysis</a:t>
            </a:r>
          </a:p>
          <a:p>
            <a:pPr lvl="1">
              <a:buClr>
                <a:srgbClr val="E0001B"/>
              </a:buClr>
            </a:pP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provides a detailed </a:t>
            </a:r>
            <a:r>
              <a:rPr lang="en-US" sz="20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picture of the robustness or fragility of statistical </a:t>
            </a: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results</a:t>
            </a:r>
          </a:p>
          <a:p>
            <a:pPr lvl="1">
              <a:buClr>
                <a:srgbClr val="E0001B"/>
              </a:buClr>
            </a:pP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helps identifying key </a:t>
            </a:r>
            <a:r>
              <a:rPr lang="en-US" sz="20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choices that conclusions hinge </a:t>
            </a: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on</a:t>
            </a:r>
            <a:endParaRPr lang="en-US" sz="2000" dirty="0">
              <a:solidFill>
                <a:srgbClr val="000000"/>
              </a:solidFill>
              <a:latin typeface="Caviar Dreams"/>
              <a:sym typeface="Wingdings" panose="05000000000000000000" pitchFamily="2" charset="2"/>
            </a:endParaRPr>
          </a:p>
          <a:p>
            <a:pPr lvl="1"/>
            <a:endParaRPr lang="en-US" sz="1600" dirty="0" smtClean="0">
              <a:latin typeface="+mn-lt"/>
              <a:sym typeface="Wingdings" panose="05000000000000000000" pitchFamily="2" charset="2"/>
            </a:endParaRPr>
          </a:p>
          <a:p>
            <a:pPr lvl="1"/>
            <a:endParaRPr lang="en-US" sz="1600" noProof="0" dirty="0" smtClean="0">
              <a:latin typeface="+mn-lt"/>
              <a:sym typeface="Wingdings" panose="05000000000000000000" pitchFamily="2" charset="2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7759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" y="1814512"/>
            <a:ext cx="7515225" cy="32289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1206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71600" y="1459468"/>
            <a:ext cx="7419359" cy="4788932"/>
            <a:chOff x="1219200" y="1459468"/>
            <a:chExt cx="7419359" cy="4788932"/>
          </a:xfrm>
        </p:grpSpPr>
        <p:grpSp>
          <p:nvGrpSpPr>
            <p:cNvPr id="2" name="Group 1"/>
            <p:cNvGrpSpPr/>
            <p:nvPr/>
          </p:nvGrpSpPr>
          <p:grpSpPr>
            <a:xfrm>
              <a:off x="1219200" y="1459468"/>
              <a:ext cx="762000" cy="1512332"/>
              <a:chOff x="1219200" y="1459468"/>
              <a:chExt cx="762000" cy="151233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219200" y="1459468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dirty="0" smtClean="0"/>
                  <a:t>6%</a:t>
                </a:r>
                <a:endParaRPr lang="nl-BE" dirty="0"/>
              </a:p>
            </p:txBody>
          </p:sp>
          <p:sp>
            <p:nvSpPr>
              <p:cNvPr id="7" name="Down Arrow 6"/>
              <p:cNvSpPr/>
              <p:nvPr/>
            </p:nvSpPr>
            <p:spPr>
              <a:xfrm>
                <a:off x="1524000" y="1905000"/>
                <a:ext cx="76200" cy="10668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1828800" y="5405400"/>
              <a:ext cx="6809759" cy="843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5pPr>
              <a:lvl6pPr marL="15367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6pPr>
              <a:lvl7pPr marL="19939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7pPr>
              <a:lvl8pPr marL="24511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8pPr>
              <a:lvl9pPr marL="29083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9pPr>
            </a:lstStyle>
            <a:p>
              <a:r>
                <a:rPr lang="en-US" altLang="nl-BE" sz="1800" dirty="0" smtClean="0">
                  <a:latin typeface="+mn-lt"/>
                </a:rPr>
                <a:t>effect is too fragile </a:t>
              </a:r>
              <a:r>
                <a:rPr lang="en-US" altLang="nl-BE" sz="1800" dirty="0">
                  <a:latin typeface="+mn-lt"/>
                </a:rPr>
                <a:t>to </a:t>
              </a:r>
              <a:r>
                <a:rPr lang="en-US" altLang="nl-BE" sz="1800" dirty="0" smtClean="0">
                  <a:latin typeface="+mn-lt"/>
                </a:rPr>
                <a:t>be </a:t>
              </a:r>
              <a:r>
                <a:rPr lang="en-US" altLang="nl-BE" sz="1800" dirty="0">
                  <a:latin typeface="+mn-lt"/>
                </a:rPr>
                <a:t>taken seriously</a:t>
              </a:r>
              <a:endParaRPr lang="en-GB" altLang="nl-BE" sz="1800" dirty="0">
                <a:latin typeface="+mn-lt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057400" y="274637"/>
            <a:ext cx="6705600" cy="792163"/>
          </a:xfrm>
        </p:spPr>
        <p:txBody>
          <a:bodyPr>
            <a:normAutofit fontScale="90000"/>
          </a:bodyPr>
          <a:lstStyle/>
          <a:p>
            <a:r>
              <a:rPr lang="en-US" noProof="0" dirty="0" smtClean="0">
                <a:latin typeface="+mn-lt"/>
              </a:rPr>
              <a:t>into the multiverse</a:t>
            </a:r>
            <a:endParaRPr lang="en-US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75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1206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" y="1814512"/>
            <a:ext cx="7515225" cy="322897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447800" y="773668"/>
            <a:ext cx="7038359" cy="5098532"/>
            <a:chOff x="1447800" y="773668"/>
            <a:chExt cx="7038359" cy="5098532"/>
          </a:xfrm>
        </p:grpSpPr>
        <p:grpSp>
          <p:nvGrpSpPr>
            <p:cNvPr id="10" name="Group 9"/>
            <p:cNvGrpSpPr/>
            <p:nvPr/>
          </p:nvGrpSpPr>
          <p:grpSpPr>
            <a:xfrm>
              <a:off x="1447800" y="773668"/>
              <a:ext cx="762000" cy="1664732"/>
              <a:chOff x="1447800" y="773668"/>
              <a:chExt cx="762000" cy="1664732"/>
            </a:xfrm>
          </p:grpSpPr>
          <p:sp>
            <p:nvSpPr>
              <p:cNvPr id="6" name="Down Arrow 5"/>
              <p:cNvSpPr/>
              <p:nvPr/>
            </p:nvSpPr>
            <p:spPr>
              <a:xfrm>
                <a:off x="1752600" y="1371600"/>
                <a:ext cx="76200" cy="10668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447800" y="773668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dirty="0" smtClean="0"/>
                  <a:t>49%</a:t>
                </a:r>
                <a:endParaRPr lang="nl-BE" dirty="0"/>
              </a:p>
            </p:txBody>
          </p:sp>
        </p:grp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676400" y="5029200"/>
              <a:ext cx="6809759" cy="843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5pPr>
              <a:lvl6pPr marL="15367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6pPr>
              <a:lvl7pPr marL="19939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7pPr>
              <a:lvl8pPr marL="24511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8pPr>
              <a:lvl9pPr marL="29083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9pPr>
            </a:lstStyle>
            <a:p>
              <a:r>
                <a:rPr lang="en-US" altLang="nl-BE" sz="1800" dirty="0" smtClean="0">
                  <a:latin typeface="+mn-lt"/>
                </a:rPr>
                <a:t>the belief in the effect heavily depends on </a:t>
              </a:r>
            </a:p>
            <a:p>
              <a:r>
                <a:rPr lang="en-US" altLang="nl-BE" sz="1800" dirty="0" smtClean="0">
                  <a:latin typeface="+mn-lt"/>
                </a:rPr>
                <a:t>the belief in the different processing choices</a:t>
              </a:r>
              <a:endParaRPr lang="en-GB" altLang="nl-BE" sz="18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410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1206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" y="0"/>
            <a:ext cx="8973802" cy="4248743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1000" y="4191000"/>
            <a:ext cx="7924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pPr marL="342900" lvl="0" indent="-342900">
              <a:spcBef>
                <a:spcPct val="20000"/>
              </a:spcBef>
              <a:buClr>
                <a:srgbClr val="E0001B"/>
              </a:buClr>
              <a:buFont typeface="Wingdings" pitchFamily="2" charset="2"/>
              <a:buChar char=""/>
              <a:tabLst/>
            </a:pPr>
            <a:r>
              <a:rPr lang="en-US" altLang="nl-BE" sz="1800" dirty="0" smtClean="0">
                <a:latin typeface="+mn-lt"/>
              </a:rPr>
              <a:t>if you trust R1, there is evidence for a significant effect of fertility</a:t>
            </a:r>
          </a:p>
          <a:p>
            <a:pPr marL="342900" lvl="0" indent="-342900">
              <a:spcBef>
                <a:spcPct val="20000"/>
              </a:spcBef>
              <a:buClr>
                <a:srgbClr val="E0001B"/>
              </a:buClr>
              <a:buFont typeface="Wingdings" pitchFamily="2" charset="2"/>
              <a:buChar char=""/>
              <a:tabLst/>
            </a:pPr>
            <a:r>
              <a:rPr lang="en-US" altLang="nl-BE" sz="1800" dirty="0" smtClean="0">
                <a:latin typeface="+mn-lt"/>
              </a:rPr>
              <a:t>if you trust R2, there is no evidence for a significant effect of fertility</a:t>
            </a:r>
          </a:p>
          <a:p>
            <a:pPr marL="342900" lvl="0" indent="-342900">
              <a:spcBef>
                <a:spcPct val="20000"/>
              </a:spcBef>
              <a:buClr>
                <a:srgbClr val="E0001B"/>
              </a:buClr>
              <a:buFont typeface="Wingdings" pitchFamily="2" charset="2"/>
              <a:buChar char=""/>
              <a:tabLst/>
            </a:pPr>
            <a:r>
              <a:rPr lang="en-US" altLang="nl-BE" sz="1800" dirty="0" smtClean="0">
                <a:latin typeface="+mn-lt"/>
              </a:rPr>
              <a:t>if you </a:t>
            </a:r>
            <a:r>
              <a:rPr lang="en-US" altLang="nl-BE" sz="1800" dirty="0" smtClean="0">
                <a:latin typeface="+mn-lt"/>
              </a:rPr>
              <a:t>trust R3, or have </a:t>
            </a:r>
            <a:r>
              <a:rPr lang="en-US" altLang="nl-BE" sz="1800" dirty="0" smtClean="0">
                <a:latin typeface="+mn-lt"/>
              </a:rPr>
              <a:t>no reason to prefer certain choices</a:t>
            </a:r>
          </a:p>
          <a:p>
            <a:pPr marL="800100" lvl="1" indent="-342900">
              <a:spcBef>
                <a:spcPct val="20000"/>
              </a:spcBef>
              <a:buClr>
                <a:srgbClr val="E0001B"/>
              </a:buClr>
              <a:buFont typeface="Wingdings" pitchFamily="2" charset="2"/>
              <a:buChar char=""/>
              <a:tabLst/>
            </a:pPr>
            <a:r>
              <a:rPr lang="en-US" altLang="nl-BE" sz="1800" dirty="0" smtClean="0">
                <a:latin typeface="+mn-lt"/>
              </a:rPr>
              <a:t>you are uncertain about the effect of fertility so you can’t draw a substantive conclusion about the effect of fertility</a:t>
            </a:r>
          </a:p>
          <a:p>
            <a:pPr marL="800100" lvl="1" indent="-342900">
              <a:spcBef>
                <a:spcPct val="20000"/>
              </a:spcBef>
              <a:buClr>
                <a:srgbClr val="E0001B"/>
              </a:buClr>
              <a:buFont typeface="Wingdings" pitchFamily="2" charset="2"/>
              <a:buChar char=""/>
              <a:tabLst/>
            </a:pPr>
            <a:r>
              <a:rPr lang="en-US" altLang="nl-BE" sz="1800" dirty="0" smtClean="0">
                <a:latin typeface="+mn-lt"/>
              </a:rPr>
              <a:t>your only conclusion is a methodological one: the need to </a:t>
            </a:r>
            <a:r>
              <a:rPr lang="en-US" altLang="nl-BE" sz="1800" dirty="0" smtClean="0">
                <a:solidFill>
                  <a:schemeClr val="accent1"/>
                </a:solidFill>
                <a:latin typeface="+mn-lt"/>
              </a:rPr>
              <a:t>deflate</a:t>
            </a:r>
            <a:r>
              <a:rPr lang="en-US" altLang="nl-BE" sz="1800" dirty="0" smtClean="0">
                <a:latin typeface="+mn-lt"/>
              </a:rPr>
              <a:t> the multiverse</a:t>
            </a:r>
          </a:p>
          <a:p>
            <a:endParaRPr lang="en-US" altLang="nl-BE" sz="1800" dirty="0">
              <a:latin typeface="+mn-lt"/>
            </a:endParaRPr>
          </a:p>
          <a:p>
            <a:endParaRPr lang="en-GB" altLang="nl-BE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074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jdelijke aanduiding voor dianumm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A77572D-33AB-7041-9925-5E8F726040AC}" type="slidenum">
              <a:rPr lang="nl-NL" sz="1200">
                <a:solidFill>
                  <a:srgbClr val="898989"/>
                </a:solidFill>
                <a:latin typeface="Calibri" charset="0"/>
                <a:cs typeface="Calibri" charset="0"/>
              </a:rPr>
              <a:pPr eaLnBrk="1" hangingPunct="1"/>
              <a:t>29</a:t>
            </a:fld>
            <a:endParaRPr lang="nl-NL" sz="1200">
              <a:solidFill>
                <a:srgbClr val="898989"/>
              </a:solidFill>
              <a:latin typeface="Calibri" charset="0"/>
              <a:cs typeface="Calibri" charset="0"/>
            </a:endParaRPr>
          </a:p>
        </p:txBody>
      </p:sp>
      <p:sp>
        <p:nvSpPr>
          <p:cNvPr id="24579" name="Rectangle 2"/>
          <p:cNvSpPr>
            <a:spLocks noGrp="1"/>
          </p:cNvSpPr>
          <p:nvPr>
            <p:ph type="title"/>
          </p:nvPr>
        </p:nvSpPr>
        <p:spPr>
          <a:xfrm>
            <a:off x="228600" y="90806"/>
            <a:ext cx="8915400" cy="1143000"/>
          </a:xfrm>
        </p:spPr>
        <p:txBody>
          <a:bodyPr/>
          <a:lstStyle/>
          <a:p>
            <a:pPr algn="ctr"/>
            <a:r>
              <a:rPr lang="en-US" noProof="0" dirty="0" smtClean="0">
                <a:latin typeface="+mn-lt"/>
                <a:ea typeface="ＭＳ Ｐゴシック" charset="0"/>
                <a:cs typeface="Calibri" charset="0"/>
              </a:rPr>
              <a:t>deflating the data multiverse </a:t>
            </a:r>
            <a:endParaRPr lang="en-US" noProof="0" dirty="0">
              <a:latin typeface="+mn-lt"/>
              <a:ea typeface="ＭＳ Ｐゴシック" charset="0"/>
              <a:cs typeface="Calibri" charset="0"/>
            </a:endParaRPr>
          </a:p>
        </p:txBody>
      </p:sp>
      <p:sp>
        <p:nvSpPr>
          <p:cNvPr id="51203" name="Rectangle 3"/>
          <p:cNvSpPr>
            <a:spLocks noGrp="1"/>
          </p:cNvSpPr>
          <p:nvPr>
            <p:ph type="body" idx="1"/>
          </p:nvPr>
        </p:nvSpPr>
        <p:spPr>
          <a:xfrm>
            <a:off x="457200" y="1660843"/>
            <a:ext cx="8229600" cy="4892357"/>
          </a:xfrm>
        </p:spPr>
        <p:txBody>
          <a:bodyPr>
            <a:normAutofit/>
          </a:bodyPr>
          <a:lstStyle/>
          <a:p>
            <a:pPr lvl="0">
              <a:buClr>
                <a:srgbClr val="E0001B"/>
              </a:buClr>
            </a:pPr>
            <a:r>
              <a:rPr lang="en-US" sz="2400" dirty="0" smtClean="0">
                <a:latin typeface="+mn-lt"/>
                <a:ea typeface="ＭＳ Ｐゴシック" charset="0"/>
                <a:cs typeface="Calibri" charset="0"/>
              </a:rPr>
              <a:t>reducing the number of arbitrary choices in data construction</a:t>
            </a:r>
          </a:p>
          <a:p>
            <a:pPr lvl="0">
              <a:buClr>
                <a:srgbClr val="E0001B"/>
              </a:buClr>
            </a:pPr>
            <a:endParaRPr lang="en-US" sz="2400" dirty="0" smtClean="0">
              <a:latin typeface="+mn-lt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r>
              <a:rPr lang="en-US" sz="2400" dirty="0" smtClean="0">
                <a:latin typeface="+mn-lt"/>
                <a:ea typeface="ＭＳ Ｐゴシック" charset="0"/>
                <a:cs typeface="Calibri" charset="0"/>
              </a:rPr>
              <a:t>better </a:t>
            </a:r>
            <a:r>
              <a:rPr lang="en-US" sz="2400" dirty="0" smtClean="0">
                <a:solidFill>
                  <a:srgbClr val="C00000"/>
                </a:solidFill>
                <a:latin typeface="+mn-lt"/>
                <a:ea typeface="ＭＳ Ｐゴシック" charset="0"/>
                <a:cs typeface="Calibri" charset="0"/>
              </a:rPr>
              <a:t>theory</a:t>
            </a:r>
            <a:r>
              <a:rPr lang="en-US" sz="2400" dirty="0" smtClean="0">
                <a:latin typeface="+mn-lt"/>
                <a:ea typeface="ＭＳ Ｐゴシック" charset="0"/>
                <a:cs typeface="Calibri" charset="0"/>
              </a:rPr>
              <a:t>, e.g. </a:t>
            </a:r>
            <a:r>
              <a:rPr lang="en-US" sz="2400" dirty="0" smtClean="0">
                <a:latin typeface="+mn-lt"/>
                <a:ea typeface="ＭＳ Ｐゴシック" charset="0"/>
                <a:cs typeface="Calibri" charset="0"/>
              </a:rPr>
              <a:t>on the relationship between cycle day and fertility</a:t>
            </a:r>
          </a:p>
          <a:p>
            <a:pPr lvl="0">
              <a:buClr>
                <a:srgbClr val="E0001B"/>
              </a:buClr>
            </a:pPr>
            <a:endParaRPr lang="en-US" sz="2400" noProof="0" dirty="0">
              <a:latin typeface="+mn-lt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r>
              <a:rPr lang="en-US" sz="2400" dirty="0" smtClean="0">
                <a:latin typeface="+mn-lt"/>
                <a:ea typeface="ＭＳ Ｐゴシック" charset="0"/>
                <a:cs typeface="Calibri" charset="0"/>
              </a:rPr>
              <a:t>better </a:t>
            </a:r>
            <a:r>
              <a:rPr lang="en-US" sz="2400" dirty="0" smtClean="0">
                <a:solidFill>
                  <a:srgbClr val="C00000"/>
                </a:solidFill>
                <a:latin typeface="+mn-lt"/>
                <a:ea typeface="ＭＳ Ｐゴシック" charset="0"/>
                <a:cs typeface="Calibri" charset="0"/>
              </a:rPr>
              <a:t>measurement</a:t>
            </a:r>
            <a:r>
              <a:rPr lang="en-US" sz="2400" dirty="0" smtClean="0">
                <a:latin typeface="+mn-lt"/>
                <a:ea typeface="ＭＳ Ｐゴシック" charset="0"/>
                <a:cs typeface="Calibri" charset="0"/>
              </a:rPr>
              <a:t>, e.g. </a:t>
            </a:r>
            <a:r>
              <a:rPr lang="en-US" sz="2400" dirty="0" smtClean="0">
                <a:latin typeface="+mn-lt"/>
                <a:ea typeface="ＭＳ Ｐゴシック" charset="0"/>
                <a:cs typeface="Calibri" charset="0"/>
              </a:rPr>
              <a:t>better</a:t>
            </a:r>
            <a:r>
              <a:rPr lang="en-US" sz="2400" dirty="0" smtClean="0">
                <a:latin typeface="+mn-lt"/>
                <a:ea typeface="ＭＳ Ｐゴシック" charset="0"/>
                <a:cs typeface="Calibri" charset="0"/>
              </a:rPr>
              <a:t> </a:t>
            </a:r>
            <a:r>
              <a:rPr lang="en-US" sz="2400" dirty="0" smtClean="0">
                <a:latin typeface="+mn-lt"/>
                <a:ea typeface="ＭＳ Ｐゴシック" charset="0"/>
                <a:cs typeface="Calibri" charset="0"/>
              </a:rPr>
              <a:t>way of assessing fertility</a:t>
            </a:r>
          </a:p>
          <a:p>
            <a:pPr lvl="1">
              <a:buClr>
                <a:srgbClr val="E0001B"/>
              </a:buClr>
            </a:pPr>
            <a:r>
              <a:rPr lang="en-US" sz="2000" noProof="0" dirty="0" smtClean="0">
                <a:latin typeface="+mn-lt"/>
                <a:ea typeface="ＭＳ Ｐゴシック" charset="0"/>
                <a:cs typeface="Calibri" charset="0"/>
              </a:rPr>
              <a:t>surges in luteinizing hormone (e.g., </a:t>
            </a:r>
            <a:r>
              <a:rPr lang="en-US" sz="2000" noProof="0" dirty="0" err="1" smtClean="0">
                <a:latin typeface="+mn-lt"/>
                <a:ea typeface="ＭＳ Ｐゴシック" charset="0"/>
                <a:cs typeface="Calibri" charset="0"/>
              </a:rPr>
              <a:t>durante</a:t>
            </a:r>
            <a:r>
              <a:rPr lang="en-US" sz="2000" noProof="0" dirty="0" smtClean="0">
                <a:latin typeface="+mn-lt"/>
                <a:ea typeface="ＭＳ Ｐゴシック" charset="0"/>
                <a:cs typeface="Calibri" charset="0"/>
              </a:rPr>
              <a:t> et al., 2011) </a:t>
            </a: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endParaRPr lang="en-US" sz="2400" noProof="0" dirty="0">
              <a:latin typeface="Calibri" charset="0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r>
              <a:rPr lang="en-US" sz="2400" dirty="0" smtClean="0">
                <a:solidFill>
                  <a:srgbClr val="000000"/>
                </a:solidFill>
                <a:latin typeface="Caviar Dreams"/>
                <a:ea typeface="ＭＳ Ｐゴシック" charset="0"/>
                <a:cs typeface="Calibri" charset="0"/>
              </a:rPr>
              <a:t>better</a:t>
            </a:r>
            <a:r>
              <a:rPr lang="en-US" sz="2400" dirty="0" smtClean="0">
                <a:solidFill>
                  <a:srgbClr val="000000"/>
                </a:solidFill>
                <a:latin typeface="Caviar Dreams"/>
                <a:ea typeface="ＭＳ Ｐゴシック" charset="0"/>
                <a:cs typeface="Calibri" charset="0"/>
              </a:rPr>
              <a:t> </a:t>
            </a:r>
            <a:r>
              <a:rPr lang="en-US" sz="2400" dirty="0" smtClean="0">
                <a:solidFill>
                  <a:srgbClr val="C00000"/>
                </a:solidFill>
                <a:latin typeface="Caviar Dreams"/>
                <a:ea typeface="ＭＳ Ｐゴシック" charset="0"/>
                <a:cs typeface="Calibri" charset="0"/>
              </a:rPr>
              <a:t>design,</a:t>
            </a:r>
            <a:r>
              <a:rPr lang="en-US" sz="2400" dirty="0" smtClean="0">
                <a:solidFill>
                  <a:srgbClr val="000000"/>
                </a:solidFill>
                <a:latin typeface="Caviar Dreams"/>
                <a:ea typeface="ＭＳ Ｐゴシック" charset="0"/>
                <a:cs typeface="Calibri" charset="0"/>
              </a:rPr>
              <a:t> e.g., in </a:t>
            </a:r>
            <a:r>
              <a:rPr lang="en-US" sz="2400" dirty="0" smtClean="0">
                <a:solidFill>
                  <a:srgbClr val="000000"/>
                </a:solidFill>
                <a:latin typeface="Caviar Dreams"/>
                <a:ea typeface="ＭＳ Ｐゴシック" charset="0"/>
                <a:cs typeface="Calibri" charset="0"/>
              </a:rPr>
              <a:t>assessing relationship status</a:t>
            </a:r>
          </a:p>
          <a:p>
            <a:pPr lvl="1">
              <a:buClr>
                <a:srgbClr val="E0001B"/>
              </a:buClr>
            </a:pPr>
            <a:r>
              <a:rPr lang="en-US" sz="2000" i="1" dirty="0">
                <a:solidFill>
                  <a:srgbClr val="000000"/>
                </a:solidFill>
                <a:latin typeface="Caviar Dreams"/>
                <a:ea typeface="ＭＳ Ｐゴシック" charset="0"/>
                <a:cs typeface="Calibri" charset="0"/>
              </a:rPr>
              <a:t>dating or involved with only one </a:t>
            </a:r>
            <a:r>
              <a:rPr lang="en-US" sz="2000" i="1" dirty="0" smtClean="0">
                <a:solidFill>
                  <a:srgbClr val="000000"/>
                </a:solidFill>
                <a:latin typeface="Caviar Dreams"/>
                <a:ea typeface="ＭＳ Ｐゴシック" charset="0"/>
                <a:cs typeface="Calibri" charset="0"/>
              </a:rPr>
              <a:t>partner </a:t>
            </a:r>
            <a:r>
              <a:rPr lang="en-US" sz="2000" dirty="0" smtClean="0">
                <a:solidFill>
                  <a:srgbClr val="000000"/>
                </a:solidFill>
                <a:latin typeface="Caviar Dreams"/>
                <a:ea typeface="ＭＳ Ｐゴシック" charset="0"/>
                <a:cs typeface="Calibri" charset="0"/>
              </a:rPr>
              <a:t> is too ambiguous to be helpful</a:t>
            </a:r>
            <a:endParaRPr lang="en-US" sz="2000" i="1" dirty="0">
              <a:solidFill>
                <a:srgbClr val="000000"/>
              </a:solidFill>
              <a:latin typeface="Caviar Dreams"/>
              <a:ea typeface="ＭＳ Ｐゴシック" charset="0"/>
              <a:cs typeface="Calibri" charset="0"/>
            </a:endParaRPr>
          </a:p>
          <a:p>
            <a:pPr lvl="1">
              <a:buClr>
                <a:srgbClr val="E0001B"/>
              </a:buClr>
            </a:pPr>
            <a:endParaRPr lang="en-US" sz="2000" dirty="0" smtClean="0">
              <a:solidFill>
                <a:srgbClr val="000000"/>
              </a:solidFill>
              <a:latin typeface="Caviar Dreams"/>
              <a:ea typeface="ＭＳ Ｐゴシック" charset="0"/>
              <a:cs typeface="Calibri" charset="0"/>
            </a:endParaRP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endParaRPr lang="en-US" sz="2400" noProof="0" dirty="0" smtClean="0">
              <a:latin typeface="Calibri" charset="0"/>
              <a:ea typeface="ＭＳ Ｐゴシック" charset="0"/>
              <a:cs typeface="Calibri" charset="0"/>
            </a:endParaRP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endParaRPr lang="en-US" sz="2400" noProof="0" dirty="0">
              <a:latin typeface="Calibri" charset="0"/>
              <a:ea typeface="ＭＳ Ｐゴシック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64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1" y="381961"/>
            <a:ext cx="8493120" cy="41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altLang="nl-BE" sz="1451" b="1" dirty="0" smtClean="0">
                <a:latin typeface="+mn-lt"/>
              </a:rPr>
              <a:t>women’s </a:t>
            </a:r>
            <a:r>
              <a:rPr lang="en-GB" altLang="nl-BE" sz="1451" b="1" dirty="0">
                <a:latin typeface="+mn-lt"/>
              </a:rPr>
              <a:t>religiosity as a function of fertility and relationship </a:t>
            </a:r>
            <a:r>
              <a:rPr lang="en-GB" altLang="nl-BE" sz="1451" b="1" dirty="0" smtClean="0">
                <a:latin typeface="+mn-lt"/>
              </a:rPr>
              <a:t>status </a:t>
            </a:r>
            <a:endParaRPr lang="en-GB" altLang="nl-BE" sz="1451" b="1" dirty="0">
              <a:latin typeface="+mn-lt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241" y="979561"/>
            <a:ext cx="4479840" cy="489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2943841" y="6015000"/>
            <a:ext cx="4295159" cy="6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US" altLang="nl-BE" sz="1800" dirty="0">
                <a:latin typeface="+mn-lt"/>
              </a:rPr>
              <a:t>fertility x relationship status interaction, </a:t>
            </a:r>
            <a:endParaRPr lang="en-US" altLang="nl-BE" sz="1800" dirty="0" smtClean="0">
              <a:latin typeface="+mn-lt"/>
            </a:endParaRPr>
          </a:p>
          <a:p>
            <a:r>
              <a:rPr lang="en-US" altLang="nl-BE" sz="1800" dirty="0" smtClean="0">
                <a:latin typeface="+mn-lt"/>
              </a:rPr>
              <a:t>F(1,159</a:t>
            </a:r>
            <a:r>
              <a:rPr lang="en-US" altLang="nl-BE" sz="1800" dirty="0">
                <a:latin typeface="+mn-lt"/>
              </a:rPr>
              <a:t>)=6.46, p=.012</a:t>
            </a:r>
            <a:endParaRPr lang="en-GB" altLang="nl-BE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66154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jdelijke aanduiding voor dianumm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A77572D-33AB-7041-9925-5E8F726040AC}" type="slidenum">
              <a:rPr lang="nl-NL" sz="1200">
                <a:solidFill>
                  <a:srgbClr val="898989"/>
                </a:solidFill>
                <a:latin typeface="Calibri" charset="0"/>
                <a:cs typeface="Calibri" charset="0"/>
              </a:rPr>
              <a:pPr eaLnBrk="1" hangingPunct="1"/>
              <a:t>30</a:t>
            </a:fld>
            <a:endParaRPr lang="nl-NL" sz="1200">
              <a:solidFill>
                <a:srgbClr val="898989"/>
              </a:solidFill>
              <a:latin typeface="Calibri" charset="0"/>
              <a:cs typeface="Calibri" charset="0"/>
            </a:endParaRPr>
          </a:p>
        </p:txBody>
      </p:sp>
      <p:sp>
        <p:nvSpPr>
          <p:cNvPr id="24579" name="Rectang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lvl="0" algn="ctr"/>
            <a:r>
              <a:rPr lang="en-US" dirty="0" smtClean="0">
                <a:latin typeface="+mn-lt"/>
                <a:ea typeface="ＭＳ Ｐゴシック" charset="0"/>
                <a:cs typeface="Calibri" charset="0"/>
              </a:rPr>
              <a:t/>
            </a:r>
            <a:br>
              <a:rPr lang="en-US" dirty="0" smtClean="0">
                <a:latin typeface="+mn-lt"/>
                <a:ea typeface="ＭＳ Ｐゴシック" charset="0"/>
                <a:cs typeface="Calibri" charset="0"/>
              </a:rPr>
            </a:br>
            <a:r>
              <a:rPr lang="en-US" dirty="0" smtClean="0">
                <a:latin typeface="+mn-lt"/>
                <a:ea typeface="ＭＳ Ｐゴシック" charset="0"/>
                <a:cs typeface="Calibri" charset="0"/>
              </a:rPr>
              <a:t>discussion</a:t>
            </a:r>
            <a:endParaRPr lang="en-US" noProof="0" dirty="0">
              <a:latin typeface="+mn-lt"/>
              <a:ea typeface="ＭＳ Ｐゴシック" charset="0"/>
              <a:cs typeface="Calibri" charset="0"/>
            </a:endParaRPr>
          </a:p>
        </p:txBody>
      </p:sp>
      <p:sp>
        <p:nvSpPr>
          <p:cNvPr id="51203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</p:spPr>
        <p:txBody>
          <a:bodyPr>
            <a:noAutofit/>
          </a:bodyPr>
          <a:lstStyle/>
          <a:p>
            <a:pPr lvl="0">
              <a:buClr>
                <a:srgbClr val="E0001B"/>
              </a:buClr>
            </a:pP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a </a:t>
            </a: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multiverse analysis is not restricted to p-values alone</a:t>
            </a:r>
          </a:p>
          <a:p>
            <a:pPr lvl="1">
              <a:buClr>
                <a:srgbClr val="E0001B"/>
              </a:buClr>
            </a:pPr>
            <a:r>
              <a:rPr lang="en-US" sz="1800" dirty="0" smtClean="0">
                <a:solidFill>
                  <a:srgbClr val="000000"/>
                </a:solidFill>
                <a:latin typeface="Caviar Dreams"/>
                <a:ea typeface="ＭＳ Ｐゴシック" charset="0"/>
                <a:cs typeface="Calibri" charset="0"/>
              </a:rPr>
              <a:t>e.g., Bayes </a:t>
            </a:r>
            <a:r>
              <a:rPr lang="en-US" sz="1800" dirty="0">
                <a:solidFill>
                  <a:srgbClr val="000000"/>
                </a:solidFill>
                <a:latin typeface="Caviar Dreams"/>
                <a:ea typeface="ＭＳ Ｐゴシック" charset="0"/>
                <a:cs typeface="Calibri" charset="0"/>
              </a:rPr>
              <a:t>factors are equally </a:t>
            </a:r>
            <a:r>
              <a:rPr lang="en-US" sz="1800" dirty="0" smtClean="0">
                <a:solidFill>
                  <a:srgbClr val="000000"/>
                </a:solidFill>
                <a:latin typeface="Caviar Dreams"/>
                <a:ea typeface="ＭＳ Ｐゴシック" charset="0"/>
                <a:cs typeface="Calibri" charset="0"/>
              </a:rPr>
              <a:t>sensitive </a:t>
            </a:r>
            <a:r>
              <a:rPr lang="en-US" sz="1800" dirty="0">
                <a:solidFill>
                  <a:srgbClr val="000000"/>
                </a:solidFill>
                <a:latin typeface="Caviar Dreams"/>
                <a:ea typeface="ＭＳ Ｐゴシック" charset="0"/>
                <a:cs typeface="Calibri" charset="0"/>
              </a:rPr>
              <a:t>to choices </a:t>
            </a:r>
            <a:r>
              <a:rPr lang="en-US" sz="1800" dirty="0" smtClean="0">
                <a:solidFill>
                  <a:srgbClr val="000000"/>
                </a:solidFill>
                <a:latin typeface="Caviar Dreams"/>
                <a:ea typeface="ＭＳ Ｐゴシック" charset="0"/>
                <a:cs typeface="Calibri" charset="0"/>
              </a:rPr>
              <a:t>in data construction</a:t>
            </a:r>
            <a:endParaRPr lang="en-US" sz="1800" dirty="0">
              <a:solidFill>
                <a:srgbClr val="000000"/>
              </a:solidFill>
              <a:latin typeface="Caviar Dreams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endParaRPr lang="en-US" sz="2000" dirty="0" smtClean="0">
              <a:latin typeface="+mn-lt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when sharing your research data, share the raw data, not the processed data so that </a:t>
            </a: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others </a:t>
            </a: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can look at reasonable options you didn’t think of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latin typeface="+mn-lt"/>
                <a:ea typeface="ＭＳ Ｐゴシック" charset="0"/>
                <a:cs typeface="Calibri" charset="0"/>
              </a:rPr>
              <a:t>thank you, </a:t>
            </a:r>
            <a:r>
              <a:rPr lang="en-US" sz="1600" dirty="0" err="1" smtClean="0">
                <a:latin typeface="+mn-lt"/>
                <a:ea typeface="ＭＳ Ｐゴシック" charset="0"/>
                <a:cs typeface="Calibri" charset="0"/>
              </a:rPr>
              <a:t>kristina</a:t>
            </a:r>
            <a:r>
              <a:rPr lang="en-US" sz="1600" dirty="0" smtClean="0">
                <a:latin typeface="+mn-lt"/>
                <a:ea typeface="ＭＳ Ｐゴシック" charset="0"/>
                <a:cs typeface="Calibri" charset="0"/>
              </a:rPr>
              <a:t> </a:t>
            </a:r>
            <a:r>
              <a:rPr lang="en-US" sz="1600" dirty="0" err="1" smtClean="0">
                <a:latin typeface="+mn-lt"/>
                <a:ea typeface="ＭＳ Ｐゴシック" charset="0"/>
                <a:cs typeface="Calibri" charset="0"/>
              </a:rPr>
              <a:t>durante</a:t>
            </a:r>
            <a:r>
              <a:rPr lang="en-US" sz="1600" dirty="0" smtClean="0">
                <a:latin typeface="+mn-lt"/>
                <a:ea typeface="ＭＳ Ｐゴシック" charset="0"/>
                <a:cs typeface="Calibri" charset="0"/>
              </a:rPr>
              <a:t>!</a:t>
            </a:r>
          </a:p>
          <a:p>
            <a:pPr lvl="0">
              <a:buClr>
                <a:srgbClr val="E0001B"/>
              </a:buClr>
            </a:pPr>
            <a:endParaRPr lang="en-US" sz="2000" dirty="0">
              <a:latin typeface="+mn-lt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r>
              <a:rPr lang="en-US" sz="2000" dirty="0">
                <a:latin typeface="+mn-lt"/>
                <a:ea typeface="ＭＳ Ｐゴシック" charset="0"/>
                <a:cs typeface="Calibri" charset="0"/>
              </a:rPr>
              <a:t>a multiverse </a:t>
            </a: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analysis shows a small part only of a larger multiverse of statistical results</a:t>
            </a:r>
          </a:p>
          <a:p>
            <a:pPr lvl="1">
              <a:buClr>
                <a:srgbClr val="E0001B"/>
              </a:buClr>
            </a:pPr>
            <a:r>
              <a:rPr lang="en-US" sz="1800" dirty="0">
                <a:latin typeface="+mn-lt"/>
                <a:ea typeface="ＭＳ Ｐゴシック" charset="0"/>
                <a:cs typeface="Calibri" charset="0"/>
              </a:rPr>
              <a:t>there is not only a data multiverse but also a model multiverse (e.g., </a:t>
            </a:r>
            <a:r>
              <a:rPr lang="en-US" sz="1800" dirty="0" err="1" smtClean="0">
                <a:latin typeface="+mn-lt"/>
                <a:ea typeface="ＭＳ Ｐゴシック" charset="0"/>
                <a:cs typeface="Calibri" charset="0"/>
              </a:rPr>
              <a:t>patel</a:t>
            </a:r>
            <a:r>
              <a:rPr lang="en-US" sz="1800" dirty="0">
                <a:latin typeface="+mn-lt"/>
                <a:ea typeface="ＭＳ Ｐゴシック" charset="0"/>
                <a:cs typeface="Calibri" charset="0"/>
              </a:rPr>
              <a:t>, </a:t>
            </a:r>
            <a:r>
              <a:rPr lang="en-US" sz="1800" dirty="0" err="1" smtClean="0">
                <a:latin typeface="+mn-lt"/>
                <a:ea typeface="ＭＳ Ｐゴシック" charset="0"/>
                <a:cs typeface="Calibri" charset="0"/>
              </a:rPr>
              <a:t>burford</a:t>
            </a:r>
            <a:r>
              <a:rPr lang="en-US" sz="1800" dirty="0">
                <a:latin typeface="+mn-lt"/>
                <a:ea typeface="ＭＳ Ｐゴシック" charset="0"/>
                <a:cs typeface="Calibri" charset="0"/>
              </a:rPr>
              <a:t>, </a:t>
            </a:r>
            <a:r>
              <a:rPr lang="en-US" sz="1800" dirty="0">
                <a:latin typeface="+mn-lt"/>
                <a:ea typeface="ＭＳ Ｐゴシック" charset="0"/>
                <a:cs typeface="Calibri" charset="0"/>
              </a:rPr>
              <a:t>&amp;</a:t>
            </a:r>
            <a:r>
              <a:rPr lang="en-US" sz="1800" dirty="0" smtClean="0">
                <a:latin typeface="+mn-lt"/>
                <a:ea typeface="ＭＳ Ｐゴシック" charset="0"/>
                <a:cs typeface="Calibri" charset="0"/>
              </a:rPr>
              <a:t> </a:t>
            </a:r>
            <a:r>
              <a:rPr lang="en-US" sz="1800" dirty="0" err="1" smtClean="0">
                <a:latin typeface="+mn-lt"/>
                <a:ea typeface="ＭＳ Ｐゴシック" charset="0"/>
                <a:cs typeface="Calibri" charset="0"/>
              </a:rPr>
              <a:t>ioannidis</a:t>
            </a:r>
            <a:r>
              <a:rPr lang="en-US" sz="1800" dirty="0" smtClean="0">
                <a:latin typeface="+mn-lt"/>
                <a:ea typeface="ＭＳ Ｐゴシック" charset="0"/>
                <a:cs typeface="Calibri" charset="0"/>
              </a:rPr>
              <a:t>, 2015, </a:t>
            </a:r>
            <a:r>
              <a:rPr lang="en-US" sz="1800" dirty="0" err="1" smtClean="0">
                <a:latin typeface="+mn-lt"/>
                <a:ea typeface="ＭＳ Ｐゴシック" charset="0"/>
                <a:cs typeface="Calibri" charset="0"/>
              </a:rPr>
              <a:t>s</a:t>
            </a:r>
            <a:r>
              <a:rPr lang="en-US" sz="1800" dirty="0" err="1" smtClean="0">
                <a:latin typeface="+mn-lt"/>
                <a:ea typeface="ＭＳ Ｐゴシック" charset="0"/>
                <a:cs typeface="Calibri" charset="0"/>
              </a:rPr>
              <a:t>imonsohn</a:t>
            </a:r>
            <a:r>
              <a:rPr lang="en-US" sz="1800" dirty="0">
                <a:latin typeface="+mn-lt"/>
                <a:ea typeface="ＭＳ Ｐゴシック" charset="0"/>
                <a:cs typeface="Calibri" charset="0"/>
              </a:rPr>
              <a:t>, </a:t>
            </a:r>
            <a:r>
              <a:rPr lang="en-US" sz="1800" dirty="0" err="1" smtClean="0">
                <a:latin typeface="+mn-lt"/>
                <a:ea typeface="ＭＳ Ｐゴシック" charset="0"/>
                <a:cs typeface="Calibri" charset="0"/>
              </a:rPr>
              <a:t>smmons</a:t>
            </a:r>
            <a:r>
              <a:rPr lang="en-US" sz="1800" dirty="0">
                <a:latin typeface="+mn-lt"/>
                <a:ea typeface="ＭＳ Ｐゴシック" charset="0"/>
                <a:cs typeface="Calibri" charset="0"/>
              </a:rPr>
              <a:t>, &amp;</a:t>
            </a:r>
            <a:r>
              <a:rPr lang="en-US" sz="1800" dirty="0" smtClean="0">
                <a:latin typeface="+mn-lt"/>
                <a:ea typeface="ＭＳ Ｐゴシック" charset="0"/>
                <a:cs typeface="Calibri" charset="0"/>
              </a:rPr>
              <a:t> nelson</a:t>
            </a:r>
            <a:r>
              <a:rPr lang="en-US" sz="1800" dirty="0">
                <a:latin typeface="+mn-lt"/>
                <a:ea typeface="ＭＳ Ｐゴシック" charset="0"/>
                <a:cs typeface="Calibri" charset="0"/>
              </a:rPr>
              <a:t>, </a:t>
            </a:r>
            <a:r>
              <a:rPr lang="en-US" sz="1800" dirty="0" smtClean="0">
                <a:latin typeface="+mn-lt"/>
                <a:ea typeface="ＭＳ Ｐゴシック" charset="0"/>
                <a:cs typeface="Calibri" charset="0"/>
              </a:rPr>
              <a:t>2015)</a:t>
            </a:r>
            <a:endParaRPr lang="en-US" sz="1800" noProof="0" dirty="0">
              <a:latin typeface="Calibri" charset="0"/>
              <a:ea typeface="ＭＳ Ｐゴシック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60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jdelijke aanduiding voor dianumm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A77572D-33AB-7041-9925-5E8F726040AC}" type="slidenum">
              <a:rPr lang="nl-NL" sz="1200">
                <a:solidFill>
                  <a:srgbClr val="898989"/>
                </a:solidFill>
                <a:latin typeface="Calibri" charset="0"/>
                <a:cs typeface="Calibri" charset="0"/>
              </a:rPr>
              <a:pPr eaLnBrk="1" hangingPunct="1"/>
              <a:t>31</a:t>
            </a:fld>
            <a:endParaRPr lang="nl-NL" sz="1200">
              <a:solidFill>
                <a:srgbClr val="898989"/>
              </a:solidFill>
              <a:latin typeface="Calibri" charset="0"/>
              <a:cs typeface="Calibri" charset="0"/>
            </a:endParaRPr>
          </a:p>
        </p:txBody>
      </p:sp>
      <p:sp>
        <p:nvSpPr>
          <p:cNvPr id="51203" name="Rectangle 3"/>
          <p:cNvSpPr>
            <a:spLocks noGrp="1"/>
          </p:cNvSpPr>
          <p:nvPr>
            <p:ph type="body" idx="1"/>
          </p:nvPr>
        </p:nvSpPr>
        <p:spPr>
          <a:xfrm>
            <a:off x="457200" y="1233806"/>
            <a:ext cx="8229600" cy="4892357"/>
          </a:xfrm>
        </p:spPr>
        <p:txBody>
          <a:bodyPr>
            <a:normAutofit/>
          </a:bodyPr>
          <a:lstStyle/>
          <a:p>
            <a:pPr lvl="0">
              <a:buClr>
                <a:srgbClr val="E0001B"/>
              </a:buClr>
            </a:pPr>
            <a:r>
              <a:rPr lang="en-US" sz="2400" noProof="0" dirty="0" smtClean="0">
                <a:latin typeface="+mn-lt"/>
                <a:ea typeface="ＭＳ Ｐゴシック" charset="0"/>
                <a:cs typeface="Calibri" charset="0"/>
              </a:rPr>
              <a:t>standardization is not a solution</a:t>
            </a:r>
          </a:p>
          <a:p>
            <a:pPr lvl="1">
              <a:buClr>
                <a:srgbClr val="E0001B"/>
              </a:buClr>
            </a:pP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if the standardization is merely a convention, </a:t>
            </a: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then </a:t>
            </a: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the robustness of a finding is still hidden</a:t>
            </a:r>
          </a:p>
          <a:p>
            <a:pPr lvl="1">
              <a:buClr>
                <a:srgbClr val="E0001B"/>
              </a:buClr>
            </a:pPr>
            <a:endParaRPr lang="en-US" sz="2000" noProof="0" dirty="0" smtClean="0">
              <a:latin typeface="+mn-lt"/>
              <a:ea typeface="ＭＳ Ｐゴシック" charset="0"/>
              <a:cs typeface="Calibri" charset="0"/>
            </a:endParaRPr>
          </a:p>
          <a:p>
            <a:pPr lvl="1">
              <a:buClr>
                <a:srgbClr val="E0001B"/>
              </a:buClr>
            </a:pPr>
            <a:endParaRPr lang="en-US" sz="2000" noProof="0" dirty="0" smtClean="0">
              <a:latin typeface="+mn-lt"/>
              <a:ea typeface="ＭＳ Ｐゴシック" charset="0"/>
              <a:cs typeface="Calibri" charset="0"/>
            </a:endParaRPr>
          </a:p>
          <a:p>
            <a:pPr>
              <a:buClr>
                <a:srgbClr val="E0001B"/>
              </a:buClr>
            </a:pPr>
            <a:r>
              <a:rPr lang="en-US" sz="2400" dirty="0" smtClean="0">
                <a:latin typeface="+mn-lt"/>
                <a:ea typeface="ＭＳ Ｐゴシック" charset="0"/>
                <a:cs typeface="Calibri" charset="0"/>
              </a:rPr>
              <a:t>pre-registration of a single analysis is not a solution</a:t>
            </a:r>
          </a:p>
          <a:p>
            <a:pPr lvl="1">
              <a:buClr>
                <a:srgbClr val="E0001B"/>
              </a:buClr>
            </a:pP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it does prevent the exploitation of </a:t>
            </a: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researcher </a:t>
            </a: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degrees of freedom, but it still hides the robustness of the finding</a:t>
            </a:r>
          </a:p>
          <a:p>
            <a:pPr lvl="1">
              <a:buClr>
                <a:srgbClr val="E0001B"/>
              </a:buClr>
            </a:pP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unless the multiverse analysis is pre-registered</a:t>
            </a:r>
          </a:p>
          <a:p>
            <a:pPr lvl="0">
              <a:buClr>
                <a:srgbClr val="E0001B"/>
              </a:buClr>
            </a:pPr>
            <a:endParaRPr lang="en-US" sz="2400" noProof="0" dirty="0" smtClean="0">
              <a:latin typeface="+mn-lt"/>
              <a:ea typeface="ＭＳ Ｐゴシック" charset="0"/>
              <a:cs typeface="Calibri" charset="0"/>
            </a:endParaRP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endParaRPr lang="en-US" sz="2400" noProof="0" dirty="0">
              <a:latin typeface="Calibri" charset="0"/>
              <a:ea typeface="ＭＳ Ｐゴシック" charset="0"/>
              <a:cs typeface="Calibri" charset="0"/>
            </a:endParaRP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endParaRPr lang="en-US" sz="2400" noProof="0" dirty="0" smtClean="0">
              <a:latin typeface="Calibri" charset="0"/>
              <a:ea typeface="ＭＳ Ｐゴシック" charset="0"/>
              <a:cs typeface="Calibri" charset="0"/>
            </a:endParaRP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endParaRPr lang="en-US" sz="2400" noProof="0" dirty="0">
              <a:latin typeface="Calibri" charset="0"/>
              <a:ea typeface="ＭＳ Ｐゴシック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57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jdelijke aanduiding voor dianumm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A77572D-33AB-7041-9925-5E8F726040AC}" type="slidenum">
              <a:rPr lang="nl-NL" sz="1200">
                <a:solidFill>
                  <a:srgbClr val="898989"/>
                </a:solidFill>
                <a:latin typeface="Calibri" charset="0"/>
                <a:cs typeface="Calibri" charset="0"/>
              </a:rPr>
              <a:pPr eaLnBrk="1" hangingPunct="1"/>
              <a:t>32</a:t>
            </a:fld>
            <a:endParaRPr lang="nl-NL" sz="1200">
              <a:solidFill>
                <a:srgbClr val="898989"/>
              </a:solidFill>
              <a:latin typeface="Calibri" charset="0"/>
              <a:cs typeface="Calibri" charset="0"/>
            </a:endParaRPr>
          </a:p>
        </p:txBody>
      </p:sp>
      <p:sp>
        <p:nvSpPr>
          <p:cNvPr id="24579" name="Rectangle 2"/>
          <p:cNvSpPr>
            <a:spLocks noGrp="1"/>
          </p:cNvSpPr>
          <p:nvPr>
            <p:ph type="title"/>
          </p:nvPr>
        </p:nvSpPr>
        <p:spPr>
          <a:xfrm>
            <a:off x="457200" y="90806"/>
            <a:ext cx="8229600" cy="1143000"/>
          </a:xfrm>
        </p:spPr>
        <p:txBody>
          <a:bodyPr/>
          <a:lstStyle/>
          <a:p>
            <a:pPr algn="ctr"/>
            <a:r>
              <a:rPr lang="en-US" noProof="0" dirty="0" smtClean="0">
                <a:latin typeface="+mn-lt"/>
                <a:ea typeface="ＭＳ Ｐゴシック" charset="0"/>
                <a:cs typeface="Calibri" charset="0"/>
              </a:rPr>
              <a:t>conclusion</a:t>
            </a:r>
            <a:endParaRPr lang="en-US" noProof="0" dirty="0">
              <a:latin typeface="+mn-lt"/>
              <a:ea typeface="ＭＳ Ｐゴシック" charset="0"/>
              <a:cs typeface="Calibri" charset="0"/>
            </a:endParaRPr>
          </a:p>
        </p:txBody>
      </p:sp>
      <p:sp>
        <p:nvSpPr>
          <p:cNvPr id="51203" name="Rectangle 3"/>
          <p:cNvSpPr>
            <a:spLocks noGrp="1"/>
          </p:cNvSpPr>
          <p:nvPr>
            <p:ph type="body" idx="1"/>
          </p:nvPr>
        </p:nvSpPr>
        <p:spPr>
          <a:xfrm>
            <a:off x="457200" y="1233806"/>
            <a:ext cx="8229600" cy="4892357"/>
          </a:xfrm>
        </p:spPr>
        <p:txBody>
          <a:bodyPr>
            <a:normAutofit fontScale="92500" lnSpcReduction="10000"/>
          </a:bodyPr>
          <a:lstStyle/>
          <a:p>
            <a:pPr lvl="0">
              <a:buClr>
                <a:srgbClr val="E0001B"/>
              </a:buClr>
            </a:pPr>
            <a:r>
              <a:rPr lang="en-US" sz="2400" noProof="0" dirty="0" smtClean="0">
                <a:latin typeface="+mn-lt"/>
                <a:ea typeface="ＭＳ Ｐゴシック" charset="0"/>
                <a:cs typeface="Calibri" charset="0"/>
              </a:rPr>
              <a:t>data sets are often constructed rather than collected</a:t>
            </a:r>
          </a:p>
          <a:p>
            <a:pPr lvl="0">
              <a:buClr>
                <a:srgbClr val="E0001B"/>
              </a:buClr>
            </a:pPr>
            <a:endParaRPr lang="en-US" sz="2400" noProof="0" dirty="0" smtClean="0">
              <a:latin typeface="+mn-lt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r>
              <a:rPr lang="en-US" sz="2400" noProof="0" dirty="0" smtClean="0">
                <a:latin typeface="+mn-lt"/>
                <a:ea typeface="ＭＳ Ｐゴシック" charset="0"/>
                <a:cs typeface="Calibri" charset="0"/>
              </a:rPr>
              <a:t>data construction is often arbitrary</a:t>
            </a:r>
          </a:p>
          <a:p>
            <a:pPr lvl="0">
              <a:buClr>
                <a:srgbClr val="E0001B"/>
              </a:buClr>
            </a:pPr>
            <a:endParaRPr lang="en-US" sz="2400" noProof="0" dirty="0" smtClean="0">
              <a:latin typeface="+mn-lt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r>
              <a:rPr lang="en-US" sz="2400" dirty="0" smtClean="0">
                <a:latin typeface="+mn-lt"/>
                <a:ea typeface="ＭＳ Ｐゴシック" charset="0"/>
                <a:cs typeface="Calibri" charset="0"/>
              </a:rPr>
              <a:t>t</a:t>
            </a:r>
            <a:r>
              <a:rPr lang="en-US" sz="2400" noProof="0" dirty="0" smtClean="0">
                <a:latin typeface="+mn-lt"/>
                <a:ea typeface="ＭＳ Ｐゴシック" charset="0"/>
                <a:cs typeface="Calibri" charset="0"/>
              </a:rPr>
              <a:t>he statistical result is as arbitrary as the data construction</a:t>
            </a:r>
          </a:p>
          <a:p>
            <a:pPr lvl="0">
              <a:buClr>
                <a:srgbClr val="E0001B"/>
              </a:buClr>
            </a:pPr>
            <a:endParaRPr lang="en-US" sz="2400" noProof="0" dirty="0" smtClean="0">
              <a:latin typeface="+mn-lt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r>
              <a:rPr lang="en-US" sz="2400" noProof="0" dirty="0" smtClean="0">
                <a:latin typeface="+mn-lt"/>
                <a:ea typeface="ＭＳ Ｐゴシック" charset="0"/>
                <a:cs typeface="Calibri" charset="0"/>
              </a:rPr>
              <a:t>reporting a single data set analysis can be misleading</a:t>
            </a:r>
          </a:p>
          <a:p>
            <a:pPr>
              <a:buClr>
                <a:srgbClr val="E0001B"/>
              </a:buClr>
            </a:pPr>
            <a:endParaRPr lang="en-US" sz="2400" dirty="0" smtClean="0">
              <a:latin typeface="+mn-lt"/>
              <a:ea typeface="ＭＳ Ｐゴシック" charset="0"/>
              <a:cs typeface="Calibri" charset="0"/>
            </a:endParaRPr>
          </a:p>
          <a:p>
            <a:pPr>
              <a:buClr>
                <a:srgbClr val="E0001B"/>
              </a:buClr>
            </a:pPr>
            <a:r>
              <a:rPr lang="en-US" sz="2400" dirty="0" smtClean="0">
                <a:latin typeface="+mn-lt"/>
                <a:ea typeface="ＭＳ Ｐゴシック" charset="0"/>
                <a:cs typeface="Calibri" charset="0"/>
              </a:rPr>
              <a:t>we </a:t>
            </a:r>
            <a:r>
              <a:rPr lang="en-US" sz="2400" dirty="0">
                <a:latin typeface="+mn-lt"/>
                <a:ea typeface="ＭＳ Ｐゴシック" charset="0"/>
                <a:cs typeface="Calibri" charset="0"/>
              </a:rPr>
              <a:t>should </a:t>
            </a:r>
            <a:r>
              <a:rPr lang="en-US" sz="2400" dirty="0" smtClean="0">
                <a:latin typeface="+mn-lt"/>
                <a:ea typeface="ＭＳ Ｐゴシック" charset="0"/>
                <a:cs typeface="Calibri" charset="0"/>
              </a:rPr>
              <a:t>work hard to reduce </a:t>
            </a:r>
            <a:r>
              <a:rPr lang="en-US" sz="2400" dirty="0">
                <a:latin typeface="+mn-lt"/>
                <a:ea typeface="ＭＳ Ｐゴシック" charset="0"/>
                <a:cs typeface="Calibri" charset="0"/>
              </a:rPr>
              <a:t>the multiverse of </a:t>
            </a:r>
            <a:r>
              <a:rPr lang="en-US" sz="2400" dirty="0" smtClean="0">
                <a:latin typeface="+mn-lt"/>
                <a:ea typeface="ＭＳ Ｐゴシック" charset="0"/>
                <a:cs typeface="Calibri" charset="0"/>
              </a:rPr>
              <a:t>data sets</a:t>
            </a:r>
          </a:p>
          <a:p>
            <a:pPr>
              <a:buClr>
                <a:srgbClr val="E0001B"/>
              </a:buClr>
            </a:pPr>
            <a:endParaRPr lang="en-US" sz="2400" dirty="0">
              <a:latin typeface="+mn-lt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r>
              <a:rPr lang="en-US" sz="2400" noProof="0" dirty="0" smtClean="0">
                <a:latin typeface="+mn-lt"/>
                <a:ea typeface="ＭＳ Ｐゴシック" charset="0"/>
                <a:cs typeface="Calibri" charset="0"/>
              </a:rPr>
              <a:t>we should both report the multiverse of statistical results</a:t>
            </a:r>
          </a:p>
          <a:p>
            <a:pPr lvl="1">
              <a:buClr>
                <a:srgbClr val="E0001B"/>
              </a:buClr>
            </a:pP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to show </a:t>
            </a:r>
            <a:r>
              <a:rPr lang="en-US" sz="2000" dirty="0">
                <a:latin typeface="+mn-lt"/>
                <a:ea typeface="ＭＳ Ｐゴシック" charset="0"/>
                <a:cs typeface="Calibri" charset="0"/>
              </a:rPr>
              <a:t>the robustness or fragility of a finding</a:t>
            </a:r>
          </a:p>
          <a:p>
            <a:pPr lvl="1">
              <a:buClr>
                <a:srgbClr val="E0001B"/>
              </a:buClr>
            </a:pP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to help </a:t>
            </a:r>
            <a:r>
              <a:rPr lang="en-US" sz="2000" dirty="0">
                <a:latin typeface="+mn-lt"/>
                <a:ea typeface="ＭＳ Ｐゴシック" charset="0"/>
                <a:cs typeface="Calibri" charset="0"/>
              </a:rPr>
              <a:t>identifying the sources of the </a:t>
            </a: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fragility</a:t>
            </a:r>
          </a:p>
          <a:p>
            <a:pPr lvl="1">
              <a:buClr>
                <a:srgbClr val="E0001B"/>
              </a:buClr>
            </a:pPr>
            <a:endParaRPr lang="en-US" sz="2000" dirty="0">
              <a:latin typeface="+mn-lt"/>
              <a:ea typeface="ＭＳ Ｐゴシック" charset="0"/>
              <a:cs typeface="Calibri" charset="0"/>
            </a:endParaRPr>
          </a:p>
          <a:p>
            <a:pPr lvl="1">
              <a:buClr>
                <a:srgbClr val="E0001B"/>
              </a:buClr>
            </a:pPr>
            <a:endParaRPr lang="en-US" sz="2000" noProof="0" dirty="0" smtClean="0">
              <a:latin typeface="+mn-lt"/>
              <a:ea typeface="ＭＳ Ｐゴシック" charset="0"/>
              <a:cs typeface="Calibri" charset="0"/>
            </a:endParaRP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endParaRPr lang="en-US" sz="2400" noProof="0" dirty="0">
              <a:latin typeface="Calibri" charset="0"/>
              <a:ea typeface="ＭＳ Ｐゴシック" charset="0"/>
              <a:cs typeface="Calibri" charset="0"/>
            </a:endParaRP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endParaRPr lang="en-US" sz="2400" noProof="0" dirty="0" smtClean="0">
              <a:latin typeface="Calibri" charset="0"/>
              <a:ea typeface="ＭＳ Ｐゴシック" charset="0"/>
              <a:cs typeface="Calibri" charset="0"/>
            </a:endParaRP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endParaRPr lang="en-US" sz="2400" noProof="0" dirty="0">
              <a:latin typeface="Calibri" charset="0"/>
              <a:ea typeface="ＭＳ Ｐゴシック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86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jdelijke aanduiding voor dianumm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A77572D-33AB-7041-9925-5E8F726040AC}" type="slidenum">
              <a:rPr lang="nl-NL" sz="1200">
                <a:solidFill>
                  <a:srgbClr val="898989"/>
                </a:solidFill>
                <a:latin typeface="Calibri" charset="0"/>
                <a:cs typeface="Calibri" charset="0"/>
              </a:rPr>
              <a:pPr eaLnBrk="1" hangingPunct="1"/>
              <a:t>33</a:t>
            </a:fld>
            <a:endParaRPr lang="nl-NL" sz="1200">
              <a:solidFill>
                <a:srgbClr val="898989"/>
              </a:solidFill>
              <a:latin typeface="Calibri" charset="0"/>
              <a:cs typeface="Calibri" charset="0"/>
            </a:endParaRPr>
          </a:p>
        </p:txBody>
      </p:sp>
      <p:sp>
        <p:nvSpPr>
          <p:cNvPr id="24579" name="Rectangle 2"/>
          <p:cNvSpPr>
            <a:spLocks noGrp="1"/>
          </p:cNvSpPr>
          <p:nvPr>
            <p:ph type="title"/>
          </p:nvPr>
        </p:nvSpPr>
        <p:spPr>
          <a:xfrm>
            <a:off x="457200" y="90806"/>
            <a:ext cx="8229600" cy="1143000"/>
          </a:xfrm>
        </p:spPr>
        <p:txBody>
          <a:bodyPr/>
          <a:lstStyle/>
          <a:p>
            <a:pPr algn="ctr"/>
            <a:r>
              <a:rPr lang="en-US" noProof="0" dirty="0" smtClean="0">
                <a:latin typeface="+mn-lt"/>
                <a:ea typeface="ＭＳ Ｐゴシック" charset="0"/>
                <a:cs typeface="Calibri" charset="0"/>
              </a:rPr>
              <a:t>references</a:t>
            </a:r>
            <a:endParaRPr lang="en-US" noProof="0" dirty="0">
              <a:latin typeface="+mn-lt"/>
              <a:ea typeface="ＭＳ Ｐゴシック" charset="0"/>
              <a:cs typeface="Calibri" charset="0"/>
            </a:endParaRPr>
          </a:p>
        </p:txBody>
      </p:sp>
      <p:sp>
        <p:nvSpPr>
          <p:cNvPr id="51203" name="Rectangle 3"/>
          <p:cNvSpPr>
            <a:spLocks noGrp="1"/>
          </p:cNvSpPr>
          <p:nvPr>
            <p:ph type="body" idx="1"/>
          </p:nvPr>
        </p:nvSpPr>
        <p:spPr>
          <a:xfrm>
            <a:off x="457200" y="1233806"/>
            <a:ext cx="8229600" cy="4892357"/>
          </a:xfrm>
        </p:spPr>
        <p:txBody>
          <a:bodyPr>
            <a:noAutofit/>
          </a:bodyPr>
          <a:lstStyle/>
          <a:p>
            <a:r>
              <a:rPr lang="en-US" sz="1300" dirty="0">
                <a:latin typeface="+mn-lt"/>
              </a:rPr>
              <a:t>Durante, K. M., &amp; </a:t>
            </a:r>
            <a:r>
              <a:rPr lang="en-US" sz="1300" dirty="0" err="1">
                <a:latin typeface="+mn-lt"/>
              </a:rPr>
              <a:t>Arsena</a:t>
            </a:r>
            <a:r>
              <a:rPr lang="en-US" sz="1300" dirty="0">
                <a:latin typeface="+mn-lt"/>
              </a:rPr>
              <a:t>, A. R. (2015). Playing the field: The effect of fertility on women’s desire for variety. </a:t>
            </a:r>
            <a:r>
              <a:rPr lang="en-US" sz="1300" i="1" dirty="0">
                <a:latin typeface="+mn-lt"/>
              </a:rPr>
              <a:t>Journal of Consumer Research, 41</a:t>
            </a:r>
            <a:r>
              <a:rPr lang="en-US" sz="1300" dirty="0">
                <a:latin typeface="+mn-lt"/>
              </a:rPr>
              <a:t>, 1372–1391.</a:t>
            </a:r>
          </a:p>
          <a:p>
            <a:r>
              <a:rPr lang="fr-BE" sz="1300" dirty="0">
                <a:latin typeface="+mn-lt"/>
              </a:rPr>
              <a:t>Durante, K. M., </a:t>
            </a:r>
            <a:r>
              <a:rPr lang="fr-BE" sz="1300" dirty="0" err="1">
                <a:latin typeface="+mn-lt"/>
              </a:rPr>
              <a:t>Griskevicius</a:t>
            </a:r>
            <a:r>
              <a:rPr lang="fr-BE" sz="1300" dirty="0">
                <a:latin typeface="+mn-lt"/>
              </a:rPr>
              <a:t>, V., Cantú, S. M., &amp; Simpson, J. A. (2014). </a:t>
            </a:r>
            <a:r>
              <a:rPr lang="en-US" sz="1300" dirty="0">
                <a:latin typeface="+mn-lt"/>
              </a:rPr>
              <a:t>Money, status, and the ovulatory cycle. </a:t>
            </a:r>
            <a:r>
              <a:rPr lang="en-US" sz="1300" i="1" dirty="0">
                <a:latin typeface="+mn-lt"/>
              </a:rPr>
              <a:t>Journal of Marketing Research, 51</a:t>
            </a:r>
            <a:r>
              <a:rPr lang="en-US" sz="1300" dirty="0">
                <a:latin typeface="+mn-lt"/>
              </a:rPr>
              <a:t>, 27–39.</a:t>
            </a:r>
          </a:p>
          <a:p>
            <a:r>
              <a:rPr lang="en-US" sz="1300" dirty="0" smtClean="0">
                <a:latin typeface="+mn-lt"/>
              </a:rPr>
              <a:t>Durante</a:t>
            </a:r>
            <a:r>
              <a:rPr lang="en-US" sz="1300" dirty="0" smtClean="0">
                <a:latin typeface="+mn-lt"/>
              </a:rPr>
              <a:t>, K. M., </a:t>
            </a:r>
            <a:r>
              <a:rPr lang="en-US" sz="1300" dirty="0" err="1" smtClean="0">
                <a:latin typeface="+mn-lt"/>
              </a:rPr>
              <a:t>Griskevicius</a:t>
            </a:r>
            <a:r>
              <a:rPr lang="en-US" sz="1300" dirty="0" smtClean="0">
                <a:latin typeface="+mn-lt"/>
              </a:rPr>
              <a:t>, V., Hill, S. E., </a:t>
            </a:r>
            <a:r>
              <a:rPr lang="en-US" sz="1300" dirty="0" err="1" smtClean="0">
                <a:latin typeface="+mn-lt"/>
              </a:rPr>
              <a:t>Perilloux</a:t>
            </a:r>
            <a:r>
              <a:rPr lang="en-US" sz="1300" dirty="0" smtClean="0">
                <a:latin typeface="+mn-lt"/>
              </a:rPr>
              <a:t>, C., &amp; Li, N. P. (2011). Ovulation, female competition, and product choice: Hormonal influences on consumer behavior. </a:t>
            </a:r>
            <a:r>
              <a:rPr lang="en-US" sz="1300" i="1" dirty="0" smtClean="0">
                <a:latin typeface="+mn-lt"/>
              </a:rPr>
              <a:t>Journal of Consumer Research</a:t>
            </a:r>
            <a:r>
              <a:rPr lang="en-US" sz="1300" dirty="0" smtClean="0">
                <a:latin typeface="+mn-lt"/>
              </a:rPr>
              <a:t>, </a:t>
            </a:r>
            <a:r>
              <a:rPr lang="en-US" sz="1300" i="1" dirty="0" smtClean="0">
                <a:latin typeface="+mn-lt"/>
              </a:rPr>
              <a:t>37 </a:t>
            </a:r>
            <a:r>
              <a:rPr lang="en-US" sz="1300" dirty="0" smtClean="0">
                <a:latin typeface="+mn-lt"/>
              </a:rPr>
              <a:t>, 921–934.</a:t>
            </a:r>
          </a:p>
          <a:p>
            <a:r>
              <a:rPr lang="en-US" sz="1300" dirty="0" smtClean="0">
                <a:latin typeface="+mn-lt"/>
              </a:rPr>
              <a:t>Durante, K. M., </a:t>
            </a:r>
            <a:r>
              <a:rPr lang="en-US" sz="1300" dirty="0" err="1" smtClean="0">
                <a:latin typeface="+mn-lt"/>
              </a:rPr>
              <a:t>Griskevicius</a:t>
            </a:r>
            <a:r>
              <a:rPr lang="en-US" sz="1300" dirty="0" smtClean="0">
                <a:latin typeface="+mn-lt"/>
              </a:rPr>
              <a:t>, V., Simpson, J. A., </a:t>
            </a:r>
            <a:r>
              <a:rPr lang="en-US" sz="1300" dirty="0" err="1" smtClean="0">
                <a:latin typeface="+mn-lt"/>
              </a:rPr>
              <a:t>Cantú</a:t>
            </a:r>
            <a:r>
              <a:rPr lang="en-US" sz="1300" dirty="0" smtClean="0">
                <a:latin typeface="+mn-lt"/>
              </a:rPr>
              <a:t>, S. M., &amp; Li, N. P. (2012). Ovulation leads women to perceive sexy cads as good dads. </a:t>
            </a:r>
            <a:r>
              <a:rPr lang="en-US" sz="1300" i="1" dirty="0" smtClean="0">
                <a:latin typeface="+mn-lt"/>
              </a:rPr>
              <a:t>Journal of Personality and Social Psychology</a:t>
            </a:r>
            <a:r>
              <a:rPr lang="en-US" sz="1300" dirty="0" smtClean="0">
                <a:latin typeface="+mn-lt"/>
              </a:rPr>
              <a:t>, </a:t>
            </a:r>
            <a:r>
              <a:rPr lang="en-US" sz="1300" i="1" dirty="0" smtClean="0">
                <a:latin typeface="+mn-lt"/>
              </a:rPr>
              <a:t>103 </a:t>
            </a:r>
            <a:r>
              <a:rPr lang="en-US" sz="1300" dirty="0" smtClean="0">
                <a:latin typeface="+mn-lt"/>
              </a:rPr>
              <a:t>, 292–305.</a:t>
            </a:r>
          </a:p>
          <a:p>
            <a:r>
              <a:rPr lang="en-US" sz="1300" dirty="0" smtClean="0">
                <a:latin typeface="+mn-lt"/>
              </a:rPr>
              <a:t>Durante, K. M., Rae, A., &amp; </a:t>
            </a:r>
            <a:r>
              <a:rPr lang="en-US" sz="1300" dirty="0" err="1" smtClean="0">
                <a:latin typeface="+mn-lt"/>
              </a:rPr>
              <a:t>Griskevicius</a:t>
            </a:r>
            <a:r>
              <a:rPr lang="en-US" sz="1300" dirty="0" smtClean="0">
                <a:latin typeface="+mn-lt"/>
              </a:rPr>
              <a:t>, V. (2013). The fluctuating female vote: Politics, religion, and the ovulatory cycle. </a:t>
            </a:r>
            <a:r>
              <a:rPr lang="en-US" sz="1300" i="1" dirty="0" smtClean="0">
                <a:latin typeface="+mn-lt"/>
              </a:rPr>
              <a:t>Psychological Science</a:t>
            </a:r>
            <a:r>
              <a:rPr lang="en-US" sz="1300" dirty="0" smtClean="0">
                <a:latin typeface="+mn-lt"/>
              </a:rPr>
              <a:t>, </a:t>
            </a:r>
            <a:r>
              <a:rPr lang="en-US" sz="1300" i="1" dirty="0" smtClean="0">
                <a:latin typeface="+mn-lt"/>
              </a:rPr>
              <a:t>24 </a:t>
            </a:r>
            <a:r>
              <a:rPr lang="en-US" sz="1300" dirty="0" smtClean="0">
                <a:latin typeface="+mn-lt"/>
              </a:rPr>
              <a:t>, 1007–1016</a:t>
            </a:r>
            <a:r>
              <a:rPr lang="en-US" sz="1300" dirty="0" smtClean="0">
                <a:latin typeface="+mn-lt"/>
              </a:rPr>
              <a:t>.</a:t>
            </a:r>
          </a:p>
          <a:p>
            <a:r>
              <a:rPr lang="en-US" sz="1300" dirty="0" err="1">
                <a:latin typeface="+mn-lt"/>
              </a:rPr>
              <a:t>Gelman</a:t>
            </a:r>
            <a:r>
              <a:rPr lang="en-US" sz="1300" dirty="0">
                <a:latin typeface="+mn-lt"/>
              </a:rPr>
              <a:t>, A., &amp; </a:t>
            </a:r>
            <a:r>
              <a:rPr lang="en-US" sz="1300" dirty="0" err="1">
                <a:latin typeface="+mn-lt"/>
              </a:rPr>
              <a:t>Loken</a:t>
            </a:r>
            <a:r>
              <a:rPr lang="en-US" sz="1300" dirty="0">
                <a:latin typeface="+mn-lt"/>
              </a:rPr>
              <a:t>, E. (2014). The statistical crisis in science. </a:t>
            </a:r>
            <a:r>
              <a:rPr lang="nl-BE" sz="1300" i="1" dirty="0">
                <a:latin typeface="+mn-lt"/>
              </a:rPr>
              <a:t>American </a:t>
            </a:r>
            <a:r>
              <a:rPr lang="nl-BE" sz="1300" i="1" dirty="0" err="1">
                <a:latin typeface="+mn-lt"/>
              </a:rPr>
              <a:t>Scientist</a:t>
            </a:r>
            <a:r>
              <a:rPr lang="nl-BE" sz="1300" i="1" dirty="0">
                <a:latin typeface="+mn-lt"/>
              </a:rPr>
              <a:t>, 102</a:t>
            </a:r>
            <a:r>
              <a:rPr lang="nl-BE" sz="1300" dirty="0">
                <a:latin typeface="+mn-lt"/>
              </a:rPr>
              <a:t>, 460–465.</a:t>
            </a:r>
            <a:endParaRPr lang="en-US" sz="1300" dirty="0">
              <a:latin typeface="+mn-lt"/>
            </a:endParaRPr>
          </a:p>
          <a:p>
            <a:r>
              <a:rPr lang="en-US" sz="1300" dirty="0" smtClean="0">
                <a:latin typeface="+mn-lt"/>
              </a:rPr>
              <a:t>Patel</a:t>
            </a:r>
            <a:r>
              <a:rPr lang="en-US" sz="1300" dirty="0" smtClean="0">
                <a:latin typeface="+mn-lt"/>
              </a:rPr>
              <a:t>, C. J., </a:t>
            </a:r>
            <a:r>
              <a:rPr lang="en-US" sz="1300" dirty="0" err="1" smtClean="0">
                <a:latin typeface="+mn-lt"/>
              </a:rPr>
              <a:t>Burford</a:t>
            </a:r>
            <a:r>
              <a:rPr lang="en-US" sz="1300" dirty="0" smtClean="0">
                <a:latin typeface="+mn-lt"/>
              </a:rPr>
              <a:t>, B., &amp; Ioannidis, J. P. (2015). Assessment of vibration of effects due to model specification can demonstrate the instability of observational associations. </a:t>
            </a:r>
            <a:r>
              <a:rPr lang="en-US" sz="1300" i="1" dirty="0" smtClean="0">
                <a:latin typeface="+mn-lt"/>
              </a:rPr>
              <a:t>Journal of Clinical Epidemiology</a:t>
            </a:r>
            <a:r>
              <a:rPr lang="en-US" sz="1300" dirty="0" smtClean="0">
                <a:latin typeface="+mn-lt"/>
              </a:rPr>
              <a:t>, </a:t>
            </a:r>
            <a:r>
              <a:rPr lang="en-US" sz="1300" i="1" dirty="0" smtClean="0">
                <a:latin typeface="+mn-lt"/>
              </a:rPr>
              <a:t>68 </a:t>
            </a:r>
            <a:r>
              <a:rPr lang="en-US" sz="1300" dirty="0" smtClean="0">
                <a:latin typeface="+mn-lt"/>
              </a:rPr>
              <a:t>(9), 1046–1058.</a:t>
            </a:r>
          </a:p>
          <a:p>
            <a:r>
              <a:rPr lang="en-US" sz="1300" dirty="0" smtClean="0">
                <a:latin typeface="+mn-lt"/>
              </a:rPr>
              <a:t>Simmons, J. P., Nelson, L. D., &amp; </a:t>
            </a:r>
            <a:r>
              <a:rPr lang="en-US" sz="1300" dirty="0" err="1" smtClean="0">
                <a:latin typeface="+mn-lt"/>
              </a:rPr>
              <a:t>Simonsohn</a:t>
            </a:r>
            <a:r>
              <a:rPr lang="en-US" sz="1300" dirty="0" smtClean="0">
                <a:latin typeface="+mn-lt"/>
              </a:rPr>
              <a:t>, U. (2011). False-positive psychology: Undisclosed flexibility in data collection and analysis allows presenting anything as significant. </a:t>
            </a:r>
            <a:r>
              <a:rPr lang="en-US" sz="1300" i="1" dirty="0" smtClean="0">
                <a:latin typeface="+mn-lt"/>
              </a:rPr>
              <a:t>Psychological Science</a:t>
            </a:r>
            <a:r>
              <a:rPr lang="en-US" sz="1300" dirty="0" smtClean="0">
                <a:latin typeface="+mn-lt"/>
              </a:rPr>
              <a:t>, </a:t>
            </a:r>
            <a:r>
              <a:rPr lang="en-US" sz="1300" i="1" dirty="0" smtClean="0">
                <a:latin typeface="+mn-lt"/>
              </a:rPr>
              <a:t>22 </a:t>
            </a:r>
            <a:r>
              <a:rPr lang="en-US" sz="1300" dirty="0" smtClean="0">
                <a:latin typeface="+mn-lt"/>
              </a:rPr>
              <a:t>, 1359–1366</a:t>
            </a:r>
            <a:r>
              <a:rPr lang="en-US" sz="1300" dirty="0" smtClean="0">
                <a:latin typeface="+mn-lt"/>
              </a:rPr>
              <a:t>.</a:t>
            </a:r>
          </a:p>
          <a:p>
            <a:r>
              <a:rPr lang="en-US" sz="1300" dirty="0" err="1">
                <a:latin typeface="+mn-lt"/>
              </a:rPr>
              <a:t>Simonsohn</a:t>
            </a:r>
            <a:r>
              <a:rPr lang="en-US" sz="1300" dirty="0">
                <a:latin typeface="+mn-lt"/>
              </a:rPr>
              <a:t>, </a:t>
            </a:r>
            <a:r>
              <a:rPr lang="en-US" sz="1300" dirty="0" smtClean="0">
                <a:latin typeface="+mn-lt"/>
              </a:rPr>
              <a:t>U., Simmons</a:t>
            </a:r>
            <a:r>
              <a:rPr lang="en-US" sz="1300" dirty="0">
                <a:latin typeface="+mn-lt"/>
              </a:rPr>
              <a:t>, </a:t>
            </a:r>
            <a:r>
              <a:rPr lang="en-US" sz="1300" dirty="0" smtClean="0">
                <a:latin typeface="+mn-lt"/>
              </a:rPr>
              <a:t>J.P</a:t>
            </a:r>
            <a:r>
              <a:rPr lang="en-US" sz="1300" dirty="0">
                <a:latin typeface="+mn-lt"/>
              </a:rPr>
              <a:t>. </a:t>
            </a:r>
            <a:r>
              <a:rPr lang="en-US" sz="1300" dirty="0" smtClean="0">
                <a:latin typeface="+mn-lt"/>
              </a:rPr>
              <a:t>, &amp; </a:t>
            </a:r>
            <a:r>
              <a:rPr lang="en-US" sz="1300" dirty="0">
                <a:latin typeface="+mn-lt"/>
              </a:rPr>
              <a:t>Nelson, </a:t>
            </a:r>
            <a:r>
              <a:rPr lang="en-US" sz="1300" dirty="0" smtClean="0">
                <a:latin typeface="+mn-lt"/>
              </a:rPr>
              <a:t>L. (2015)., </a:t>
            </a:r>
            <a:r>
              <a:rPr lang="en-US" sz="1300" dirty="0">
                <a:latin typeface="+mn-lt"/>
              </a:rPr>
              <a:t>Specification Curve: Descriptive and Inferential Statistics on All Reasonable Specifications </a:t>
            </a:r>
            <a:r>
              <a:rPr lang="en-US" sz="1300" dirty="0">
                <a:latin typeface="+mn-lt"/>
              </a:rPr>
              <a:t>.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>
                <a:latin typeface="+mn-lt"/>
              </a:rPr>
              <a:t>Available at </a:t>
            </a:r>
            <a:r>
              <a:rPr lang="en-US" sz="1300" dirty="0" smtClean="0">
                <a:latin typeface="+mn-lt"/>
              </a:rPr>
              <a:t>SSRN </a:t>
            </a:r>
            <a:endParaRPr lang="en-US" sz="1300" dirty="0" smtClean="0">
              <a:latin typeface="+mn-lt"/>
            </a:endParaRPr>
          </a:p>
          <a:p>
            <a:r>
              <a:rPr lang="nl-BE" sz="1300" dirty="0" err="1">
                <a:latin typeface="+mn-lt"/>
              </a:rPr>
              <a:t>Wicherts</a:t>
            </a:r>
            <a:r>
              <a:rPr lang="nl-BE" sz="1300" dirty="0">
                <a:latin typeface="+mn-lt"/>
              </a:rPr>
              <a:t> JM, Veldkamp CL, </a:t>
            </a:r>
            <a:r>
              <a:rPr lang="nl-BE" sz="1300" dirty="0" err="1">
                <a:latin typeface="+mn-lt"/>
              </a:rPr>
              <a:t>Augusteijn</a:t>
            </a:r>
            <a:r>
              <a:rPr lang="nl-BE" sz="1300" dirty="0">
                <a:latin typeface="+mn-lt"/>
              </a:rPr>
              <a:t> HE, Bakker M, van </a:t>
            </a:r>
            <a:r>
              <a:rPr lang="nl-BE" sz="1300" dirty="0" err="1">
                <a:latin typeface="+mn-lt"/>
              </a:rPr>
              <a:t>Aert</a:t>
            </a:r>
            <a:r>
              <a:rPr lang="nl-BE" sz="1300" dirty="0">
                <a:latin typeface="+mn-lt"/>
              </a:rPr>
              <a:t> RC, van Assen MA. </a:t>
            </a:r>
            <a:r>
              <a:rPr lang="en-US" sz="1300" dirty="0">
                <a:latin typeface="+mn-lt"/>
              </a:rPr>
              <a:t>Degrees of freedom in planning, running, analyzing, and reporting psychological studies: a checklist to avoid p-hacking. </a:t>
            </a:r>
            <a:r>
              <a:rPr lang="fr-BE" sz="1300" i="1" dirty="0" err="1" smtClean="0">
                <a:latin typeface="+mn-lt"/>
              </a:rPr>
              <a:t>Front.iers</a:t>
            </a:r>
            <a:r>
              <a:rPr lang="fr-BE" sz="1300" i="1" dirty="0" smtClean="0">
                <a:latin typeface="+mn-lt"/>
              </a:rPr>
              <a:t> in Psychology. </a:t>
            </a:r>
            <a:r>
              <a:rPr lang="fr-BE" sz="1300" i="1" dirty="0">
                <a:latin typeface="+mn-lt"/>
              </a:rPr>
              <a:t>7,</a:t>
            </a:r>
            <a:r>
              <a:rPr lang="fr-BE" sz="1300" dirty="0">
                <a:latin typeface="+mn-lt"/>
              </a:rPr>
              <a:t> 1832 (2016).</a:t>
            </a:r>
            <a:endParaRPr lang="en-US" sz="1300" dirty="0">
              <a:latin typeface="+mn-lt"/>
            </a:endParaRPr>
          </a:p>
          <a:p>
            <a:endParaRPr lang="en-US" sz="1300" dirty="0" smtClean="0">
              <a:latin typeface="+mn-lt"/>
            </a:endParaRPr>
          </a:p>
          <a:p>
            <a:endParaRPr lang="en-US" sz="1300" noProof="0" dirty="0" smtClean="0">
              <a:latin typeface="+mn-lt"/>
              <a:ea typeface="ＭＳ Ｐゴシック" charset="0"/>
              <a:cs typeface="Calibri" charset="0"/>
            </a:endParaRP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endParaRPr lang="en-US" sz="1300" noProof="0" dirty="0" smtClean="0">
              <a:latin typeface="+mn-lt"/>
              <a:ea typeface="ＭＳ Ｐゴシック" charset="0"/>
              <a:cs typeface="Calibri" charset="0"/>
            </a:endParaRP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endParaRPr lang="en-US" sz="1300" noProof="0" dirty="0">
              <a:latin typeface="+mn-lt"/>
              <a:ea typeface="ＭＳ Ｐゴシック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8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457200"/>
            <a:ext cx="8458200" cy="1905000"/>
          </a:xfrm>
        </p:spPr>
        <p:txBody>
          <a:bodyPr/>
          <a:lstStyle/>
          <a:p>
            <a:r>
              <a:rPr lang="en-US" dirty="0" err="1">
                <a:latin typeface="+mn-lt"/>
                <a:ea typeface="Batang" panose="02030600000101010101" pitchFamily="18" charset="-127"/>
              </a:rPr>
              <a:t>i</a:t>
            </a:r>
            <a:r>
              <a:rPr lang="en-US" noProof="0" dirty="0" err="1" smtClean="0">
                <a:latin typeface="+mn-lt"/>
                <a:ea typeface="Batang" panose="02030600000101010101" pitchFamily="18" charset="-127"/>
              </a:rPr>
              <a:t>ncreasing</a:t>
            </a:r>
            <a:r>
              <a:rPr lang="en-US" noProof="0" dirty="0" smtClean="0">
                <a:latin typeface="+mn-lt"/>
                <a:ea typeface="Batang" panose="02030600000101010101" pitchFamily="18" charset="-127"/>
              </a:rPr>
              <a:t> transparency  through  </a:t>
            </a:r>
            <a:br>
              <a:rPr lang="en-US" noProof="0" dirty="0" smtClean="0">
                <a:latin typeface="+mn-lt"/>
                <a:ea typeface="Batang" panose="02030600000101010101" pitchFamily="18" charset="-127"/>
              </a:rPr>
            </a:br>
            <a:r>
              <a:rPr lang="en-US" noProof="0" dirty="0" smtClean="0">
                <a:latin typeface="+mn-lt"/>
                <a:ea typeface="Batang" panose="02030600000101010101" pitchFamily="18" charset="-127"/>
              </a:rPr>
              <a:t>a multiverse analysis</a:t>
            </a:r>
            <a:endParaRPr lang="en-US" noProof="0" dirty="0">
              <a:latin typeface="+mn-lt"/>
              <a:ea typeface="Batang" panose="02030600000101010101" pitchFamily="18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33400" y="2895600"/>
            <a:ext cx="8153400" cy="381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endParaRPr lang="nl-BE" sz="1600" dirty="0" smtClean="0">
              <a:latin typeface="+mn-lt"/>
            </a:endParaRPr>
          </a:p>
          <a:p>
            <a:pPr marL="0" indent="0">
              <a:buNone/>
            </a:pPr>
            <a:endParaRPr lang="en-US" sz="1600" dirty="0" smtClean="0">
              <a:latin typeface="+mn-lt"/>
            </a:endParaRPr>
          </a:p>
          <a:p>
            <a:pPr marL="0" indent="0">
              <a:buNone/>
            </a:pPr>
            <a:r>
              <a:rPr lang="en-US" sz="1600" dirty="0" smtClean="0">
                <a:latin typeface="+mn-lt"/>
              </a:rPr>
              <a:t>reference</a:t>
            </a:r>
            <a:r>
              <a:rPr lang="en-US" sz="1600" dirty="0" smtClean="0">
                <a:latin typeface="+mn-lt"/>
              </a:rPr>
              <a:t>: </a:t>
            </a:r>
            <a:r>
              <a:rPr lang="en-US" sz="1600" dirty="0" err="1">
                <a:latin typeface="+mn-lt"/>
              </a:rPr>
              <a:t>steegen</a:t>
            </a:r>
            <a:r>
              <a:rPr lang="en-US" sz="1600" dirty="0">
                <a:latin typeface="+mn-lt"/>
              </a:rPr>
              <a:t>, s, </a:t>
            </a:r>
            <a:r>
              <a:rPr lang="en-US" sz="1600" dirty="0" err="1">
                <a:latin typeface="+mn-lt"/>
              </a:rPr>
              <a:t>tuerlinckx</a:t>
            </a:r>
            <a:r>
              <a:rPr lang="en-US" sz="1600" dirty="0">
                <a:latin typeface="+mn-lt"/>
              </a:rPr>
              <a:t>, f., </a:t>
            </a:r>
            <a:r>
              <a:rPr lang="en-US" sz="1600" dirty="0" err="1">
                <a:latin typeface="+mn-lt"/>
              </a:rPr>
              <a:t>gelman</a:t>
            </a:r>
            <a:r>
              <a:rPr lang="en-US" sz="1600" dirty="0">
                <a:latin typeface="+mn-lt"/>
              </a:rPr>
              <a:t>, a., &amp; </a:t>
            </a:r>
            <a:r>
              <a:rPr lang="en-US" sz="1600" dirty="0" err="1">
                <a:latin typeface="+mn-lt"/>
              </a:rPr>
              <a:t>vanpaemel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 smtClean="0">
                <a:latin typeface="+mn-lt"/>
              </a:rPr>
              <a:t>w. </a:t>
            </a:r>
            <a:r>
              <a:rPr lang="en-US" sz="1600" dirty="0">
                <a:latin typeface="+mn-lt"/>
              </a:rPr>
              <a:t>(2016). </a:t>
            </a:r>
            <a:r>
              <a:rPr lang="en-US" sz="1600" dirty="0" smtClean="0">
                <a:latin typeface="+mn-lt"/>
              </a:rPr>
              <a:t>increasing transparency </a:t>
            </a:r>
            <a:r>
              <a:rPr lang="en-US" sz="1600" dirty="0">
                <a:latin typeface="+mn-lt"/>
              </a:rPr>
              <a:t>through a multiverse analysis. </a:t>
            </a:r>
            <a:r>
              <a:rPr lang="en-US" sz="1600" i="1" dirty="0">
                <a:latin typeface="+mn-lt"/>
              </a:rPr>
              <a:t>perspectives on psychological </a:t>
            </a:r>
            <a:r>
              <a:rPr lang="en-US" sz="1600" i="1" dirty="0" smtClean="0">
                <a:latin typeface="+mn-lt"/>
              </a:rPr>
              <a:t>science, </a:t>
            </a:r>
            <a:r>
              <a:rPr lang="en-US" sz="1600" dirty="0" smtClean="0">
                <a:latin typeface="+mn-lt"/>
                <a:cs typeface="CordiaUPC" panose="020B0304020202020204" pitchFamily="34" charset="-34"/>
              </a:rPr>
              <a:t> </a:t>
            </a:r>
            <a:r>
              <a:rPr lang="en-US" sz="1600" dirty="0">
                <a:latin typeface="+mn-lt"/>
                <a:cs typeface="CordiaUPC" panose="020B0304020202020204" pitchFamily="34" charset="-34"/>
              </a:rPr>
              <a:t>11, </a:t>
            </a:r>
            <a:r>
              <a:rPr lang="en-US" sz="1600" dirty="0" smtClean="0">
                <a:latin typeface="+mn-lt"/>
                <a:cs typeface="CordiaUPC" panose="020B0304020202020204" pitchFamily="34" charset="-34"/>
              </a:rPr>
              <a:t>702-712</a:t>
            </a:r>
            <a:r>
              <a:rPr lang="en-US" sz="1600" i="1" dirty="0" smtClean="0">
                <a:latin typeface="+mn-lt"/>
              </a:rPr>
              <a:t>. </a:t>
            </a:r>
            <a:endParaRPr lang="en-US" sz="1600" i="1" dirty="0">
              <a:latin typeface="+mn-lt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nl-BE" sz="1600" dirty="0" smtClean="0">
              <a:latin typeface="+mn-lt"/>
            </a:endParaRPr>
          </a:p>
          <a:p>
            <a:pPr marL="0" indent="0">
              <a:buNone/>
            </a:pPr>
            <a:r>
              <a:rPr lang="nl-BE" sz="1600" dirty="0" err="1" smtClean="0">
                <a:latin typeface="+mn-lt"/>
              </a:rPr>
              <a:t>osf</a:t>
            </a:r>
            <a:r>
              <a:rPr lang="nl-BE" sz="1600" dirty="0" smtClean="0">
                <a:latin typeface="+mn-lt"/>
              </a:rPr>
              <a:t> </a:t>
            </a:r>
            <a:r>
              <a:rPr lang="nl-BE" sz="1600" dirty="0">
                <a:latin typeface="+mn-lt"/>
              </a:rPr>
              <a:t>project page: https://osf.io/zj68b/ </a:t>
            </a:r>
            <a:r>
              <a:rPr lang="nl-BE" sz="1600" dirty="0" smtClean="0">
                <a:latin typeface="+mn-lt"/>
              </a:rPr>
              <a:t>(code, data, slides, </a:t>
            </a:r>
            <a:r>
              <a:rPr lang="nl-BE" sz="1600" dirty="0" err="1" smtClean="0">
                <a:latin typeface="+mn-lt"/>
              </a:rPr>
              <a:t>shiny</a:t>
            </a:r>
            <a:r>
              <a:rPr lang="nl-BE" sz="1600" dirty="0" smtClean="0">
                <a:latin typeface="+mn-lt"/>
              </a:rPr>
              <a:t> app, </a:t>
            </a:r>
            <a:r>
              <a:rPr lang="nl-BE" sz="1600" dirty="0" err="1" smtClean="0">
                <a:latin typeface="+mn-lt"/>
              </a:rPr>
              <a:t>etc</a:t>
            </a:r>
            <a:r>
              <a:rPr lang="nl-BE" sz="1600" dirty="0" smtClean="0">
                <a:latin typeface="+mn-lt"/>
              </a:rPr>
              <a:t>)</a:t>
            </a:r>
          </a:p>
          <a:p>
            <a:pPr marL="0" indent="0">
              <a:buNone/>
            </a:pPr>
            <a:endParaRPr lang="nl-BE" sz="1600" dirty="0" smtClean="0">
              <a:latin typeface="+mn-lt"/>
            </a:endParaRPr>
          </a:p>
          <a:p>
            <a:pPr marL="0" indent="0">
              <a:buNone/>
            </a:pPr>
            <a:endParaRPr lang="nl-BE" sz="1600" dirty="0" smtClean="0">
              <a:latin typeface="+mn-lt"/>
            </a:endParaRPr>
          </a:p>
          <a:p>
            <a:pPr marL="0" indent="0">
              <a:buNone/>
            </a:pPr>
            <a:r>
              <a:rPr lang="nl-BE" sz="1600" dirty="0" smtClean="0">
                <a:latin typeface="+mn-lt"/>
              </a:rPr>
              <a:t>email : </a:t>
            </a:r>
            <a:r>
              <a:rPr lang="en-US" sz="1600" dirty="0" smtClean="0">
                <a:latin typeface="+mn-lt"/>
              </a:rPr>
              <a:t>wolf.vanpaemel@kuleuven.be</a:t>
            </a:r>
            <a:endParaRPr lang="en-US" sz="1600" dirty="0" smtClean="0">
              <a:latin typeface="+mn-lt"/>
            </a:endParaRPr>
          </a:p>
          <a:p>
            <a:pPr marL="0" indent="0">
              <a:buNone/>
            </a:pPr>
            <a:endParaRPr lang="en-US" sz="1600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290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"/>
          <p:cNvSpPr txBox="1">
            <a:spLocks noChangeArrowheads="1"/>
          </p:cNvSpPr>
          <p:nvPr/>
        </p:nvSpPr>
        <p:spPr bwMode="auto">
          <a:xfrm>
            <a:off x="96840" y="347280"/>
            <a:ext cx="8855072" cy="41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altLang="nl-BE" sz="1451" b="1" dirty="0" smtClean="0">
                <a:solidFill>
                  <a:srgbClr val="000000"/>
                </a:solidFill>
                <a:latin typeface="+mn-lt"/>
              </a:rPr>
              <a:t>women’s social </a:t>
            </a:r>
            <a:r>
              <a:rPr lang="en-GB" altLang="nl-BE" sz="1451" b="1" dirty="0">
                <a:solidFill>
                  <a:srgbClr val="000000"/>
                </a:solidFill>
                <a:latin typeface="+mn-lt"/>
              </a:rPr>
              <a:t>political attitudes (</a:t>
            </a:r>
            <a:r>
              <a:rPr lang="en-GB" altLang="nl-BE" sz="1451" b="1" dirty="0" smtClean="0">
                <a:solidFill>
                  <a:srgbClr val="000000"/>
                </a:solidFill>
                <a:latin typeface="+mn-lt"/>
              </a:rPr>
              <a:t>conservatism</a:t>
            </a:r>
            <a:r>
              <a:rPr lang="en-GB" altLang="nl-BE" sz="1451" b="1" dirty="0">
                <a:solidFill>
                  <a:srgbClr val="000000"/>
                </a:solidFill>
                <a:latin typeface="+mn-lt"/>
              </a:rPr>
              <a:t>) </a:t>
            </a:r>
            <a:r>
              <a:rPr lang="en-GB" altLang="nl-BE" sz="1451" b="1" dirty="0" smtClean="0">
                <a:solidFill>
                  <a:srgbClr val="000000"/>
                </a:solidFill>
                <a:latin typeface="+mn-lt"/>
              </a:rPr>
              <a:t>as </a:t>
            </a:r>
            <a:r>
              <a:rPr lang="en-GB" altLang="nl-BE" sz="1451" b="1" dirty="0">
                <a:solidFill>
                  <a:srgbClr val="000000"/>
                </a:solidFill>
                <a:latin typeface="+mn-lt"/>
              </a:rPr>
              <a:t>a function of fertility and relationship </a:t>
            </a:r>
            <a:r>
              <a:rPr lang="en-GB" altLang="nl-BE" sz="1451" b="1" dirty="0" smtClean="0">
                <a:solidFill>
                  <a:srgbClr val="000000"/>
                </a:solidFill>
                <a:latin typeface="+mn-lt"/>
              </a:rPr>
              <a:t>status</a:t>
            </a:r>
            <a:endParaRPr lang="en-GB" altLang="nl-BE" sz="1451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800" y="1682400"/>
            <a:ext cx="7804800" cy="349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638800" y="914400"/>
            <a:ext cx="4608512" cy="4608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2286000" y="55258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fertility x relationship status interaction, F(1,299)=12.26, p=.001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48800" y="1682400"/>
            <a:ext cx="337200" cy="375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724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Clr>
                <a:srgbClr val="E0001B"/>
              </a:buClr>
            </a:pP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there are nice things to say about this study</a:t>
            </a: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lvl="1">
              <a:buClr>
                <a:srgbClr val="E0001B"/>
              </a:buClr>
            </a:pP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relatively large sample size (275 in study 1, 502 in study 2)</a:t>
            </a:r>
          </a:p>
          <a:p>
            <a:pPr lvl="1">
              <a:buClr>
                <a:srgbClr val="E0001B"/>
              </a:buClr>
            </a:pP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attempt to relate the finding to (evolutionary) theory</a:t>
            </a:r>
          </a:p>
          <a:p>
            <a:pPr lvl="1">
              <a:buClr>
                <a:srgbClr val="E0001B"/>
              </a:buClr>
            </a:pP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the </a:t>
            </a: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p-values</a:t>
            </a: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 are computed (mostly</a:t>
            </a: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) </a:t>
            </a: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correctly</a:t>
            </a:r>
            <a:endParaRPr lang="en-US" sz="1800" dirty="0" smtClean="0">
              <a:latin typeface="+mn-lt"/>
              <a:sym typeface="Wingdings" panose="05000000000000000000" pitchFamily="2" charset="2"/>
            </a:endParaRPr>
          </a:p>
          <a:p>
            <a:pPr lvl="1">
              <a:buClr>
                <a:srgbClr val="E0001B"/>
              </a:buClr>
            </a:pP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in-paper replication of study 1</a:t>
            </a:r>
          </a:p>
          <a:p>
            <a:pPr lvl="1">
              <a:buClr>
                <a:srgbClr val="E0001B"/>
              </a:buClr>
            </a:pP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open data (on request, and now publically on </a:t>
            </a:r>
            <a:r>
              <a:rPr lang="en-US" sz="1800" dirty="0">
                <a:latin typeface="+mn-lt"/>
                <a:sym typeface="Wingdings" panose="05000000000000000000" pitchFamily="2" charset="2"/>
              </a:rPr>
              <a:t>https://osf.io/zj68b/)</a:t>
            </a:r>
            <a:endParaRPr lang="en-US" sz="1800" dirty="0" smtClean="0">
              <a:latin typeface="+mn-lt"/>
              <a:sym typeface="Wingdings" panose="05000000000000000000" pitchFamily="2" charset="2"/>
            </a:endParaRPr>
          </a:p>
          <a:p>
            <a:pPr lvl="1">
              <a:buClr>
                <a:srgbClr val="E0001B"/>
              </a:buClr>
            </a:pPr>
            <a:endParaRPr lang="en-US" sz="1800" dirty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it is used as </a:t>
            </a:r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a cautionary tale about </a:t>
            </a: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lvl="1">
              <a:buClr>
                <a:srgbClr val="E0001B"/>
              </a:buClr>
            </a:pPr>
            <a:r>
              <a:rPr lang="en-US" sz="1600" noProof="0" dirty="0" smtClean="0">
                <a:latin typeface="+mn-lt"/>
                <a:sym typeface="Wingdings" panose="05000000000000000000" pitchFamily="2" charset="2"/>
              </a:rPr>
              <a:t>the impact arbitrary data processing choices have on statistical conclusions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latin typeface="+mn-lt"/>
                <a:sym typeface="Wingdings" panose="05000000000000000000" pitchFamily="2" charset="2"/>
              </a:rPr>
              <a:t>the importance </a:t>
            </a:r>
            <a:r>
              <a:rPr lang="en-US" sz="1600" dirty="0" smtClean="0">
                <a:latin typeface="+mn-lt"/>
                <a:sym typeface="Wingdings" panose="05000000000000000000" pitchFamily="2" charset="2"/>
              </a:rPr>
              <a:t>of</a:t>
            </a:r>
            <a:r>
              <a:rPr lang="en-US" sz="1600" dirty="0" smtClean="0">
                <a:latin typeface="+mn-lt"/>
                <a:sym typeface="Wingdings" panose="05000000000000000000" pitchFamily="2" charset="2"/>
              </a:rPr>
              <a:t> assessing </a:t>
            </a:r>
            <a:r>
              <a:rPr lang="en-US" sz="1600" dirty="0" smtClean="0">
                <a:latin typeface="+mn-lt"/>
                <a:sym typeface="Wingdings" panose="05000000000000000000" pitchFamily="2" charset="2"/>
              </a:rPr>
              <a:t>the analytical robustness of findings</a:t>
            </a:r>
            <a:endParaRPr lang="en-US" sz="1600" noProof="0" dirty="0" smtClean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endParaRPr lang="en-US" sz="2000" b="1" dirty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148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Clr>
                <a:srgbClr val="E0001B"/>
              </a:buClr>
            </a:pP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analyses are based on the following data</a:t>
            </a: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lvl="1">
              <a:buClr>
                <a:srgbClr val="E0001B"/>
              </a:buClr>
            </a:pP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fertility </a:t>
            </a:r>
            <a:r>
              <a:rPr lang="en-US" sz="1800" dirty="0">
                <a:latin typeface="+mn-lt"/>
                <a:sym typeface="Wingdings" panose="05000000000000000000" pitchFamily="2" charset="2"/>
              </a:rPr>
              <a:t>status (high vs low)</a:t>
            </a:r>
          </a:p>
          <a:p>
            <a:pPr lvl="1">
              <a:buClr>
                <a:srgbClr val="E0001B"/>
              </a:buClr>
            </a:pPr>
            <a:r>
              <a:rPr lang="en-US" sz="1800" dirty="0">
                <a:latin typeface="+mn-lt"/>
                <a:sym typeface="Wingdings" panose="05000000000000000000" pitchFamily="2" charset="2"/>
              </a:rPr>
              <a:t>relationship status (single vs committed)</a:t>
            </a:r>
          </a:p>
          <a:p>
            <a:pPr lvl="1">
              <a:buClr>
                <a:srgbClr val="E0001B"/>
              </a:buClr>
            </a:pP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religiosity score (first example) or social </a:t>
            </a:r>
            <a:r>
              <a:rPr lang="en-US" sz="1800" dirty="0">
                <a:latin typeface="+mn-lt"/>
                <a:sym typeface="Wingdings" panose="05000000000000000000" pitchFamily="2" charset="2"/>
              </a:rPr>
              <a:t>political </a:t>
            </a: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attitudes score (second example)</a:t>
            </a:r>
            <a:endParaRPr lang="en-US" sz="1800" dirty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these 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data were not just “collected” or “observed”</a:t>
            </a:r>
          </a:p>
          <a:p>
            <a:pPr lvl="0">
              <a:buClr>
                <a:srgbClr val="E0001B"/>
              </a:buClr>
            </a:pPr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the data 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were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constructed</a:t>
            </a:r>
          </a:p>
          <a:p>
            <a:pPr lvl="0">
              <a:buClr>
                <a:srgbClr val="E0001B"/>
              </a:buClr>
            </a:pPr>
            <a:endParaRPr lang="en-US" sz="2000" b="1" dirty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5330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096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600" dirty="0">
                <a:latin typeface="+mn-lt"/>
                <a:sym typeface="Wingdings" panose="05000000000000000000" pitchFamily="2" charset="2"/>
              </a:rPr>
              <a:t>t</a:t>
            </a:r>
            <a:r>
              <a:rPr lang="en-US" sz="1600" noProof="0" dirty="0" smtClean="0">
                <a:latin typeface="+mn-lt"/>
                <a:sym typeface="Wingdings" panose="05000000000000000000" pitchFamily="2" charset="2"/>
              </a:rPr>
              <a:t>he observed, raw data include</a:t>
            </a:r>
          </a:p>
          <a:p>
            <a:pPr marL="0" indent="0">
              <a:buNone/>
            </a:pPr>
            <a:endParaRPr lang="en-US" sz="16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1800" dirty="0">
                <a:latin typeface="+mn-lt"/>
                <a:sym typeface="Wingdings" panose="05000000000000000000" pitchFamily="2" charset="2"/>
              </a:rPr>
              <a:t>answer to three statements on </a:t>
            </a: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religiosity and five </a:t>
            </a:r>
            <a:r>
              <a:rPr lang="en-US" sz="1800" dirty="0">
                <a:latin typeface="+mn-lt"/>
                <a:sym typeface="Wingdings" panose="05000000000000000000" pitchFamily="2" charset="2"/>
              </a:rPr>
              <a:t>statements on social political </a:t>
            </a: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attitudes (e.g., on abortio</a:t>
            </a:r>
            <a:r>
              <a:rPr lang="en-US" sz="1800" dirty="0">
                <a:latin typeface="+mn-lt"/>
                <a:sym typeface="Wingdings" panose="05000000000000000000" pitchFamily="2" charset="2"/>
              </a:rPr>
              <a:t>n, m</a:t>
            </a: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arijuana, </a:t>
            </a:r>
            <a:r>
              <a:rPr lang="en-US" sz="1800" dirty="0" err="1" smtClean="0">
                <a:latin typeface="+mn-lt"/>
                <a:sym typeface="Wingdings" panose="05000000000000000000" pitchFamily="2" charset="2"/>
              </a:rPr>
              <a:t>etc</a:t>
            </a: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)</a:t>
            </a:r>
          </a:p>
          <a:p>
            <a:endParaRPr lang="en-US" sz="180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1800" dirty="0" smtClean="0">
                <a:latin typeface="+mn-lt"/>
                <a:sym typeface="Wingdings" panose="05000000000000000000" pitchFamily="2" charset="2"/>
              </a:rPr>
              <a:t>answer </a:t>
            </a:r>
            <a:r>
              <a:rPr lang="en-US" sz="1800" dirty="0">
                <a:latin typeface="+mn-lt"/>
                <a:sym typeface="Wingdings" panose="05000000000000000000" pitchFamily="2" charset="2"/>
              </a:rPr>
              <a:t>to </a:t>
            </a: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a bunch of fertility </a:t>
            </a:r>
            <a:r>
              <a:rPr lang="en-US" sz="1800" dirty="0">
                <a:latin typeface="+mn-lt"/>
                <a:sym typeface="Wingdings" panose="05000000000000000000" pitchFamily="2" charset="2"/>
              </a:rPr>
              <a:t>related questions</a:t>
            </a:r>
          </a:p>
          <a:p>
            <a:pPr lvl="1"/>
            <a:r>
              <a:rPr lang="en-US" sz="1800" dirty="0">
                <a:latin typeface="+mn-lt"/>
                <a:sym typeface="Wingdings" panose="05000000000000000000" pitchFamily="2" charset="2"/>
              </a:rPr>
              <a:t>the start of the last period </a:t>
            </a:r>
          </a:p>
          <a:p>
            <a:pPr lvl="1"/>
            <a:r>
              <a:rPr lang="en-US" sz="1800" dirty="0">
                <a:latin typeface="+mn-lt"/>
                <a:sym typeface="Wingdings" panose="05000000000000000000" pitchFamily="2" charset="2"/>
              </a:rPr>
              <a:t>the start date of the period before the last period</a:t>
            </a:r>
          </a:p>
          <a:p>
            <a:pPr lvl="1"/>
            <a:r>
              <a:rPr lang="en-US" sz="1800" dirty="0">
                <a:latin typeface="+mn-lt"/>
                <a:sym typeface="Wingdings" panose="05000000000000000000" pitchFamily="2" charset="2"/>
              </a:rPr>
              <a:t>the typical cycle length</a:t>
            </a:r>
          </a:p>
          <a:p>
            <a:pPr lvl="1"/>
            <a:r>
              <a:rPr lang="en-US" sz="1800" dirty="0">
                <a:latin typeface="+mn-lt"/>
                <a:sym typeface="Wingdings" panose="05000000000000000000" pitchFamily="2" charset="2"/>
              </a:rPr>
              <a:t>the start of the next period</a:t>
            </a:r>
          </a:p>
          <a:p>
            <a:pPr lvl="1"/>
            <a:r>
              <a:rPr lang="en-US" sz="1800" dirty="0">
                <a:latin typeface="+mn-lt"/>
                <a:sym typeface="Wingdings" panose="05000000000000000000" pitchFamily="2" charset="2"/>
              </a:rPr>
              <a:t>how sure are you about the start of the last period </a:t>
            </a:r>
          </a:p>
          <a:p>
            <a:pPr lvl="1"/>
            <a:r>
              <a:rPr lang="en-US" sz="1800" dirty="0">
                <a:latin typeface="+mn-lt"/>
                <a:sym typeface="Wingdings" panose="05000000000000000000" pitchFamily="2" charset="2"/>
              </a:rPr>
              <a:t>how sure are you the start date of the period before the last period</a:t>
            </a:r>
          </a:p>
          <a:p>
            <a:endParaRPr lang="en-US" sz="18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1800" noProof="0" dirty="0" smtClean="0">
                <a:latin typeface="+mn-lt"/>
                <a:sym typeface="Wingdings" panose="05000000000000000000" pitchFamily="2" charset="2"/>
              </a:rPr>
              <a:t>answer to </a:t>
            </a:r>
            <a:r>
              <a:rPr lang="en-US" sz="1800" noProof="0" dirty="0" smtClean="0">
                <a:latin typeface="+mn-lt"/>
              </a:rPr>
              <a:t>“what is your current romantic relationship status?” </a:t>
            </a:r>
          </a:p>
          <a:p>
            <a:pPr marL="457200" lvl="1" indent="0">
              <a:buNone/>
            </a:pPr>
            <a:r>
              <a:rPr lang="en-US" sz="1800" noProof="0" dirty="0" smtClean="0">
                <a:latin typeface="+mn-lt"/>
              </a:rPr>
              <a:t>(1) </a:t>
            </a:r>
            <a:r>
              <a:rPr lang="en-US" sz="1800" i="1" noProof="0" dirty="0" smtClean="0">
                <a:latin typeface="+mn-lt"/>
              </a:rPr>
              <a:t>not dating/romantically involved with anyone</a:t>
            </a:r>
          </a:p>
          <a:p>
            <a:pPr marL="457200" lvl="1" indent="0">
              <a:buNone/>
            </a:pPr>
            <a:r>
              <a:rPr lang="en-US" sz="1800" noProof="0" dirty="0" smtClean="0">
                <a:latin typeface="+mn-lt"/>
              </a:rPr>
              <a:t>(2) </a:t>
            </a:r>
            <a:r>
              <a:rPr lang="en-US" sz="1800" i="1" noProof="0" dirty="0" smtClean="0">
                <a:latin typeface="+mn-lt"/>
              </a:rPr>
              <a:t>dating or involved with only one partner</a:t>
            </a:r>
          </a:p>
          <a:p>
            <a:pPr marL="457200" lvl="1" indent="0">
              <a:buNone/>
            </a:pPr>
            <a:r>
              <a:rPr lang="en-US" sz="1800" noProof="0" dirty="0" smtClean="0">
                <a:latin typeface="+mn-lt"/>
              </a:rPr>
              <a:t>(3) </a:t>
            </a:r>
            <a:r>
              <a:rPr lang="en-US" sz="1800" i="1" noProof="0" dirty="0" smtClean="0">
                <a:latin typeface="+mn-lt"/>
              </a:rPr>
              <a:t>engaged or living with my partner</a:t>
            </a:r>
          </a:p>
          <a:p>
            <a:pPr marL="457200" lvl="1" indent="0">
              <a:buNone/>
            </a:pPr>
            <a:r>
              <a:rPr lang="en-US" sz="1800" noProof="0" dirty="0" smtClean="0">
                <a:latin typeface="+mn-lt"/>
              </a:rPr>
              <a:t>(4) </a:t>
            </a:r>
            <a:r>
              <a:rPr lang="en-US" sz="1800" i="1" noProof="0" dirty="0" smtClean="0">
                <a:latin typeface="+mn-lt"/>
              </a:rPr>
              <a:t>married</a:t>
            </a:r>
          </a:p>
          <a:p>
            <a:endParaRPr lang="en-US" sz="1800" i="1" noProof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280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74637"/>
            <a:ext cx="9144000" cy="7921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</a:t>
            </a:r>
            <a:r>
              <a:rPr lang="en-US" dirty="0" smtClean="0">
                <a:latin typeface="+mn-lt"/>
              </a:rPr>
              <a:t>original constructed </a:t>
            </a:r>
            <a:r>
              <a:rPr lang="en-US" dirty="0">
                <a:latin typeface="+mn-lt"/>
              </a:rPr>
              <a:t>data </a:t>
            </a:r>
            <a:r>
              <a:rPr lang="en-US" dirty="0" smtClean="0">
                <a:latin typeface="+mn-lt"/>
              </a:rPr>
              <a:t>set</a:t>
            </a:r>
            <a:endParaRPr lang="en-US" noProof="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translating the observed, raw data to the processed data ready for analysis involved several choices</a:t>
            </a: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fertility status?</a:t>
            </a:r>
            <a:endParaRPr lang="en-US" sz="1600" i="1" noProof="0" dirty="0" smtClean="0">
              <a:latin typeface="+mn-lt"/>
            </a:endParaRPr>
          </a:p>
          <a:p>
            <a:endParaRPr lang="en-US" sz="2000" i="1" noProof="0" dirty="0" smtClean="0">
              <a:latin typeface="+mn-lt"/>
            </a:endParaRPr>
          </a:p>
          <a:p>
            <a:pPr lvl="0">
              <a:buClr>
                <a:srgbClr val="E0001B"/>
              </a:buClr>
            </a:pPr>
            <a:r>
              <a:rPr lang="en-US" sz="21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answer to fertility related questions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date of the period before the last period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typical cycle length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start of the next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sure are you about the start of </a:t>
            </a: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sure are you the start date of the period before the last period</a:t>
            </a:r>
          </a:p>
          <a:p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high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in fertility when cycle day is between </a:t>
            </a:r>
            <a:r>
              <a:rPr lang="en-US" sz="2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7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and </a:t>
            </a:r>
            <a:r>
              <a:rPr lang="en-US" sz="2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14 </a:t>
            </a:r>
          </a:p>
          <a:p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low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in fertility when cycle day is between </a:t>
            </a:r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17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and </a:t>
            </a:r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25</a:t>
            </a: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867401" y="3276600"/>
            <a:ext cx="3105650" cy="923330"/>
            <a:chOff x="5867401" y="3276600"/>
            <a:chExt cx="3105650" cy="923330"/>
          </a:xfrm>
        </p:grpSpPr>
        <p:sp>
          <p:nvSpPr>
            <p:cNvPr id="7" name="Right Brace 6"/>
            <p:cNvSpPr/>
            <p:nvPr/>
          </p:nvSpPr>
          <p:spPr>
            <a:xfrm>
              <a:off x="5867401" y="3581400"/>
              <a:ext cx="55740" cy="44776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703519" y="3276600"/>
              <a:ext cx="22695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cycle length </a:t>
              </a:r>
              <a:r>
                <a:rPr lang="en-US" dirty="0" smtClean="0">
                  <a:sym typeface="Wingdings" panose="05000000000000000000" pitchFamily="2" charset="2"/>
                </a:rPr>
                <a:t></a:t>
              </a:r>
            </a:p>
            <a:p>
              <a:r>
                <a:rPr lang="en-US" dirty="0" smtClean="0"/>
                <a:t>next menstrual </a:t>
              </a:r>
            </a:p>
            <a:p>
              <a:r>
                <a:rPr lang="en-US" dirty="0" smtClean="0"/>
                <a:t>onset </a:t>
              </a:r>
              <a:r>
                <a:rPr lang="en-US" dirty="0" smtClean="0">
                  <a:sym typeface="Wingdings" panose="05000000000000000000" pitchFamily="2" charset="2"/>
                </a:rPr>
                <a:t> </a:t>
              </a:r>
              <a:r>
                <a:rPr lang="en-US" dirty="0" smtClean="0"/>
                <a:t>cycle day </a:t>
              </a:r>
            </a:p>
          </p:txBody>
        </p:sp>
        <p:sp>
          <p:nvSpPr>
            <p:cNvPr id="4" name="Right Arrow 3"/>
            <p:cNvSpPr/>
            <p:nvPr/>
          </p:nvSpPr>
          <p:spPr>
            <a:xfrm flipV="1">
              <a:off x="6096000" y="3608694"/>
              <a:ext cx="457200" cy="2775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796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relationship status?</a:t>
            </a: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answer to </a:t>
            </a:r>
            <a:r>
              <a:rPr lang="en-US" sz="2000" noProof="0" dirty="0" smtClean="0">
                <a:latin typeface="+mn-lt"/>
              </a:rPr>
              <a:t>“</a:t>
            </a:r>
            <a:r>
              <a:rPr lang="en-US" sz="2000" dirty="0">
                <a:latin typeface="+mn-lt"/>
              </a:rPr>
              <a:t>w</a:t>
            </a:r>
            <a:r>
              <a:rPr lang="en-US" sz="2000" noProof="0" dirty="0" smtClean="0">
                <a:latin typeface="+mn-lt"/>
              </a:rPr>
              <a:t>hat is your current romantic relationship status?” 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C00000"/>
                </a:solidFill>
                <a:latin typeface="+mn-lt"/>
              </a:rPr>
              <a:t>(1) </a:t>
            </a:r>
            <a:r>
              <a:rPr lang="en-US" sz="1600" i="1" noProof="0" dirty="0" smtClean="0">
                <a:solidFill>
                  <a:srgbClr val="C00000"/>
                </a:solidFill>
                <a:latin typeface="+mn-lt"/>
              </a:rPr>
              <a:t>not dating/romantically involved with anyone		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C00000"/>
                </a:solidFill>
                <a:latin typeface="+mn-lt"/>
              </a:rPr>
              <a:t>(2) </a:t>
            </a:r>
            <a:r>
              <a:rPr lang="en-US" sz="1600" i="1" noProof="0" dirty="0" smtClean="0">
                <a:solidFill>
                  <a:srgbClr val="C00000"/>
                </a:solidFill>
                <a:latin typeface="+mn-lt"/>
              </a:rPr>
              <a:t>dating or involved with only one partner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92D050"/>
                </a:solidFill>
                <a:latin typeface="+mn-lt"/>
              </a:rPr>
              <a:t>(3) </a:t>
            </a:r>
            <a:r>
              <a:rPr lang="en-US" sz="1600" i="1" noProof="0" dirty="0" smtClean="0">
                <a:solidFill>
                  <a:srgbClr val="92D050"/>
                </a:solidFill>
                <a:latin typeface="+mn-lt"/>
              </a:rPr>
              <a:t>engaged or living with my partner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92D050"/>
                </a:solidFill>
                <a:latin typeface="+mn-lt"/>
              </a:rPr>
              <a:t>(4) </a:t>
            </a:r>
            <a:r>
              <a:rPr lang="en-US" sz="1600" i="1" noProof="0" dirty="0" smtClean="0">
                <a:solidFill>
                  <a:srgbClr val="92D050"/>
                </a:solidFill>
                <a:latin typeface="+mn-lt"/>
              </a:rPr>
              <a:t>married</a:t>
            </a:r>
          </a:p>
          <a:p>
            <a:endParaRPr lang="en-US" sz="2000" i="1" noProof="0" dirty="0" smtClean="0">
              <a:latin typeface="+mn-lt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867400" y="3475672"/>
            <a:ext cx="2438400" cy="1553528"/>
            <a:chOff x="5867400" y="3429000"/>
            <a:chExt cx="2438400" cy="1553528"/>
          </a:xfrm>
        </p:grpSpPr>
        <p:sp>
          <p:nvSpPr>
            <p:cNvPr id="4" name="Right Brace 3"/>
            <p:cNvSpPr/>
            <p:nvPr/>
          </p:nvSpPr>
          <p:spPr>
            <a:xfrm>
              <a:off x="5867400" y="3429000"/>
              <a:ext cx="45719" cy="5334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Right Brace 4"/>
            <p:cNvSpPr/>
            <p:nvPr/>
          </p:nvSpPr>
          <p:spPr>
            <a:xfrm>
              <a:off x="5867400" y="4038600"/>
              <a:ext cx="45719" cy="533400"/>
            </a:xfrm>
            <a:prstGeom prst="rightBrac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92D05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47122" y="3505200"/>
              <a:ext cx="125867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single</a:t>
              </a:r>
            </a:p>
            <a:p>
              <a:endParaRPr lang="en-US" dirty="0" smtClean="0"/>
            </a:p>
            <a:p>
              <a:r>
                <a:rPr lang="en-US" dirty="0" smtClean="0">
                  <a:solidFill>
                    <a:srgbClr val="92D050"/>
                  </a:solidFill>
                </a:rPr>
                <a:t>committed</a:t>
              </a:r>
            </a:p>
            <a:p>
              <a:endParaRPr lang="en-US" dirty="0" smtClean="0"/>
            </a:p>
            <a:p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51077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2DB3CB"/>
      </a:lt2>
      <a:accent1>
        <a:srgbClr val="E0001B"/>
      </a:accent1>
      <a:accent2>
        <a:srgbClr val="79FFAE"/>
      </a:accent2>
      <a:accent3>
        <a:srgbClr val="2DB3CB"/>
      </a:accent3>
      <a:accent4>
        <a:srgbClr val="E0001B"/>
      </a:accent4>
      <a:accent5>
        <a:srgbClr val="79FFAE"/>
      </a:accent5>
      <a:accent6>
        <a:srgbClr val="2DB3CB"/>
      </a:accent6>
      <a:hlink>
        <a:srgbClr val="E0001B"/>
      </a:hlink>
      <a:folHlink>
        <a:srgbClr val="79FFAE"/>
      </a:folHlink>
    </a:clrScheme>
    <a:fontScheme name="Zevensprong">
      <a:majorFont>
        <a:latin typeface="That's Font Folks!"/>
        <a:ea typeface=""/>
        <a:cs typeface=""/>
      </a:majorFont>
      <a:minorFont>
        <a:latin typeface="Caviar Dreams"/>
        <a:ea typeface=""/>
        <a:cs typeface="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2DB3CB"/>
      </a:lt2>
      <a:accent1>
        <a:srgbClr val="E0001B"/>
      </a:accent1>
      <a:accent2>
        <a:srgbClr val="79FFAE"/>
      </a:accent2>
      <a:accent3>
        <a:srgbClr val="2DB3CB"/>
      </a:accent3>
      <a:accent4>
        <a:srgbClr val="E0001B"/>
      </a:accent4>
      <a:accent5>
        <a:srgbClr val="79FFAE"/>
      </a:accent5>
      <a:accent6>
        <a:srgbClr val="2DB3CB"/>
      </a:accent6>
      <a:hlink>
        <a:srgbClr val="E0001B"/>
      </a:hlink>
      <a:folHlink>
        <a:srgbClr val="79FFAE"/>
      </a:folHlink>
    </a:clrScheme>
    <a:fontScheme name="Zevensprong">
      <a:majorFont>
        <a:latin typeface="That's Font Folks!"/>
        <a:ea typeface=""/>
        <a:cs typeface=""/>
      </a:majorFont>
      <a:minorFont>
        <a:latin typeface="Caviar Dreams"/>
        <a:ea typeface=""/>
        <a:cs typeface="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2DB3CB"/>
      </a:lt2>
      <a:accent1>
        <a:srgbClr val="E0001B"/>
      </a:accent1>
      <a:accent2>
        <a:srgbClr val="79FFAE"/>
      </a:accent2>
      <a:accent3>
        <a:srgbClr val="2DB3CB"/>
      </a:accent3>
      <a:accent4>
        <a:srgbClr val="E0001B"/>
      </a:accent4>
      <a:accent5>
        <a:srgbClr val="79FFAE"/>
      </a:accent5>
      <a:accent6>
        <a:srgbClr val="2DB3CB"/>
      </a:accent6>
      <a:hlink>
        <a:srgbClr val="E0001B"/>
      </a:hlink>
      <a:folHlink>
        <a:srgbClr val="79FFAE"/>
      </a:folHlink>
    </a:clrScheme>
    <a:fontScheme name="Zevensprong">
      <a:majorFont>
        <a:latin typeface="That's Font Folks!"/>
        <a:ea typeface=""/>
        <a:cs typeface=""/>
      </a:majorFont>
      <a:minorFont>
        <a:latin typeface="Caviar Dreams"/>
        <a:ea typeface=""/>
        <a:cs typeface="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2DB3CB"/>
      </a:lt2>
      <a:accent1>
        <a:srgbClr val="E0001B"/>
      </a:accent1>
      <a:accent2>
        <a:srgbClr val="79FFAE"/>
      </a:accent2>
      <a:accent3>
        <a:srgbClr val="2DB3CB"/>
      </a:accent3>
      <a:accent4>
        <a:srgbClr val="E0001B"/>
      </a:accent4>
      <a:accent5>
        <a:srgbClr val="79FFAE"/>
      </a:accent5>
      <a:accent6>
        <a:srgbClr val="2DB3CB"/>
      </a:accent6>
      <a:hlink>
        <a:srgbClr val="E0001B"/>
      </a:hlink>
      <a:folHlink>
        <a:srgbClr val="79FFAE"/>
      </a:folHlink>
    </a:clrScheme>
    <a:fontScheme name="Zevensprong">
      <a:majorFont>
        <a:latin typeface="That's Font Folks!"/>
        <a:ea typeface=""/>
        <a:cs typeface=""/>
      </a:majorFont>
      <a:minorFont>
        <a:latin typeface="Caviar Dreams"/>
        <a:ea typeface=""/>
        <a:cs typeface="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2DB3CB"/>
      </a:lt2>
      <a:accent1>
        <a:srgbClr val="E0001B"/>
      </a:accent1>
      <a:accent2>
        <a:srgbClr val="79FFAE"/>
      </a:accent2>
      <a:accent3>
        <a:srgbClr val="2DB3CB"/>
      </a:accent3>
      <a:accent4>
        <a:srgbClr val="E0001B"/>
      </a:accent4>
      <a:accent5>
        <a:srgbClr val="79FFAE"/>
      </a:accent5>
      <a:accent6>
        <a:srgbClr val="2DB3CB"/>
      </a:accent6>
      <a:hlink>
        <a:srgbClr val="E0001B"/>
      </a:hlink>
      <a:folHlink>
        <a:srgbClr val="79FFAE"/>
      </a:folHlink>
    </a:clrScheme>
    <a:fontScheme name="Zevensprong">
      <a:majorFont>
        <a:latin typeface="That's Font Folks!"/>
        <a:ea typeface=""/>
        <a:cs typeface=""/>
      </a:majorFont>
      <a:minorFont>
        <a:latin typeface="Caviar Dreams"/>
        <a:ea typeface=""/>
        <a:cs typeface="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2DB3CB"/>
      </a:lt2>
      <a:accent1>
        <a:srgbClr val="E0001B"/>
      </a:accent1>
      <a:accent2>
        <a:srgbClr val="79FFAE"/>
      </a:accent2>
      <a:accent3>
        <a:srgbClr val="2DB3CB"/>
      </a:accent3>
      <a:accent4>
        <a:srgbClr val="E0001B"/>
      </a:accent4>
      <a:accent5>
        <a:srgbClr val="79FFAE"/>
      </a:accent5>
      <a:accent6>
        <a:srgbClr val="2DB3CB"/>
      </a:accent6>
      <a:hlink>
        <a:srgbClr val="E0001B"/>
      </a:hlink>
      <a:folHlink>
        <a:srgbClr val="79FFAE"/>
      </a:folHlink>
    </a:clrScheme>
    <a:fontScheme name="Zevensprong">
      <a:majorFont>
        <a:latin typeface="That's Font Folks!"/>
        <a:ea typeface=""/>
        <a:cs typeface=""/>
      </a:majorFont>
      <a:minorFont>
        <a:latin typeface="Caviar Dreams"/>
        <a:ea typeface=""/>
        <a:cs typeface="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Office Theme">
  <a:themeElements>
    <a:clrScheme name="7sprong">
      <a:dk1>
        <a:srgbClr val="000000"/>
      </a:dk1>
      <a:lt1>
        <a:srgbClr val="FFFFFF"/>
      </a:lt1>
      <a:dk2>
        <a:srgbClr val="000000"/>
      </a:dk2>
      <a:lt2>
        <a:srgbClr val="2DB3CB"/>
      </a:lt2>
      <a:accent1>
        <a:srgbClr val="2DB3CB"/>
      </a:accent1>
      <a:accent2>
        <a:srgbClr val="E0001B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2560</Words>
  <Application>Microsoft Office PowerPoint</Application>
  <PresentationFormat>On-screen Show (4:3)</PresentationFormat>
  <Paragraphs>460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34</vt:i4>
      </vt:variant>
    </vt:vector>
  </HeadingPairs>
  <TitlesOfParts>
    <vt:vector size="52" baseType="lpstr">
      <vt:lpstr>Arial</vt:lpstr>
      <vt:lpstr>Verdana</vt:lpstr>
      <vt:lpstr>Calibri</vt:lpstr>
      <vt:lpstr>Batang</vt:lpstr>
      <vt:lpstr>Caviar Dreams</vt:lpstr>
      <vt:lpstr>CordiaUPC</vt:lpstr>
      <vt:lpstr>Wingdings</vt:lpstr>
      <vt:lpstr>That's Font Folks!</vt:lpstr>
      <vt:lpstr>msgothic</vt:lpstr>
      <vt:lpstr>ＭＳ Ｐゴシック</vt:lpstr>
      <vt:lpstr>7_Office Theme</vt:lpstr>
      <vt:lpstr>1_Custom Design</vt:lpstr>
      <vt:lpstr>2_Office Theme</vt:lpstr>
      <vt:lpstr>3_Office Theme</vt:lpstr>
      <vt:lpstr>4_Office Theme</vt:lpstr>
      <vt:lpstr>6_Office Theme</vt:lpstr>
      <vt:lpstr>5_Office Theme</vt:lpstr>
      <vt:lpstr>1_Office Theme</vt:lpstr>
      <vt:lpstr>increasing transparency  through   a multiverse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original constructed data set</vt:lpstr>
      <vt:lpstr>PowerPoint Presentation</vt:lpstr>
      <vt:lpstr>PowerPoint Presentation</vt:lpstr>
      <vt:lpstr>other reasonable data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multiverse</vt:lpstr>
      <vt:lpstr>PowerPoint Presentation</vt:lpstr>
      <vt:lpstr>into the multiverse</vt:lpstr>
      <vt:lpstr>PowerPoint Presentation</vt:lpstr>
      <vt:lpstr>PowerPoint Presentation</vt:lpstr>
      <vt:lpstr>deflating the data multiverse </vt:lpstr>
      <vt:lpstr> discussion</vt:lpstr>
      <vt:lpstr>PowerPoint Presentation</vt:lpstr>
      <vt:lpstr>conclusion</vt:lpstr>
      <vt:lpstr>references</vt:lpstr>
      <vt:lpstr>increasing transparency  through   a multiverse analysis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2016-05-24T16:56:44Z</dcterms:created>
  <dcterms:modified xsi:type="dcterms:W3CDTF">2017-03-25T10:40:44Z</dcterms:modified>
</cp:coreProperties>
</file>